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91" r:id="rId6"/>
    <p:sldId id="292" r:id="rId7"/>
    <p:sldId id="293" r:id="rId8"/>
    <p:sldId id="294" r:id="rId9"/>
    <p:sldId id="295" r:id="rId10"/>
    <p:sldId id="296" r:id="rId11"/>
    <p:sldId id="259" r:id="rId12"/>
    <p:sldId id="277" r:id="rId13"/>
    <p:sldId id="274" r:id="rId14"/>
    <p:sldId id="276" r:id="rId15"/>
    <p:sldId id="278" r:id="rId16"/>
    <p:sldId id="289" r:id="rId17"/>
    <p:sldId id="279" r:id="rId18"/>
    <p:sldId id="280" r:id="rId19"/>
    <p:sldId id="281" r:id="rId20"/>
    <p:sldId id="288" r:id="rId21"/>
    <p:sldId id="260" r:id="rId22"/>
    <p:sldId id="287" r:id="rId23"/>
    <p:sldId id="261" r:id="rId24"/>
    <p:sldId id="262" r:id="rId25"/>
    <p:sldId id="263" r:id="rId26"/>
    <p:sldId id="264" r:id="rId27"/>
    <p:sldId id="265" r:id="rId28"/>
    <p:sldId id="266" r:id="rId29"/>
    <p:sldId id="268" r:id="rId30"/>
    <p:sldId id="270" r:id="rId31"/>
    <p:sldId id="269" r:id="rId32"/>
    <p:sldId id="273" r:id="rId33"/>
    <p:sldId id="271" r:id="rId34"/>
    <p:sldId id="272" r:id="rId35"/>
    <p:sldId id="282" r:id="rId36"/>
    <p:sldId id="286" r:id="rId37"/>
    <p:sldId id="284" r:id="rId38"/>
    <p:sldId id="283" r:id="rId39"/>
    <p:sldId id="285" r:id="rId40"/>
    <p:sldId id="290" r:id="rId41"/>
    <p:sldId id="267"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naslova">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C975ACC-25B4-4629-B0CF-49C45B062994}"/>
              </a:ext>
            </a:extLst>
          </p:cNvPr>
          <p:cNvSpPr txBox="1">
            <a:spLocks noGrp="1"/>
          </p:cNvSpPr>
          <p:nvPr>
            <p:ph type="subTitle" idx="1"/>
          </p:nvPr>
        </p:nvSpPr>
        <p:spPr>
          <a:xfrm>
            <a:off x="1143000" y="3602041"/>
            <a:ext cx="6858000" cy="1655758"/>
          </a:xfrm>
        </p:spPr>
        <p:txBody>
          <a:bodyPr anchorCtr="1"/>
          <a:lstStyle>
            <a:lvl1pPr marL="0" indent="0" algn="ctr">
              <a:buNone/>
              <a:defRPr lang="en-US" sz="2400"/>
            </a:lvl1pPr>
          </a:lstStyle>
          <a:p>
            <a:pPr lvl="0"/>
            <a:r>
              <a:rPr lang="en-US"/>
              <a:t>Click to edit Master subtitle style</a:t>
            </a:r>
          </a:p>
        </p:txBody>
      </p:sp>
      <p:sp>
        <p:nvSpPr>
          <p:cNvPr id="3" name="Date Placeholder 3">
            <a:extLst>
              <a:ext uri="{FF2B5EF4-FFF2-40B4-BE49-F238E27FC236}">
                <a16:creationId xmlns:a16="http://schemas.microsoft.com/office/drawing/2014/main" id="{E34A2345-8A18-4F8B-A379-970781FFA116}"/>
              </a:ext>
            </a:extLst>
          </p:cNvPr>
          <p:cNvSpPr txBox="1">
            <a:spLocks noGrp="1"/>
          </p:cNvSpPr>
          <p:nvPr>
            <p:ph type="dt" sz="half" idx="7"/>
          </p:nvPr>
        </p:nvSpPr>
        <p:spPr/>
        <p:txBody>
          <a:bodyPr/>
          <a:lstStyle>
            <a:lvl1pPr>
              <a:defRPr/>
            </a:lvl1pPr>
          </a:lstStyle>
          <a:p>
            <a:pPr lvl="0"/>
            <a:fld id="{441106FB-7057-480E-BA69-7ACF4D1F27BA}" type="datetime1">
              <a:rPr lang="en-US"/>
              <a:pPr lvl="0"/>
              <a:t>4/4/2018</a:t>
            </a:fld>
            <a:endParaRPr lang="en-US"/>
          </a:p>
        </p:txBody>
      </p:sp>
      <p:sp>
        <p:nvSpPr>
          <p:cNvPr id="4" name="Footer Placeholder 4">
            <a:extLst>
              <a:ext uri="{FF2B5EF4-FFF2-40B4-BE49-F238E27FC236}">
                <a16:creationId xmlns:a16="http://schemas.microsoft.com/office/drawing/2014/main" id="{BDC44D6A-BB5F-4068-A27E-9B3748A9E1D3}"/>
              </a:ext>
            </a:extLst>
          </p:cNvPr>
          <p:cNvSpPr txBox="1">
            <a:spLocks noGrp="1"/>
          </p:cNvSpPr>
          <p:nvPr>
            <p:ph type="ftr" sz="quarter" idx="9"/>
          </p:nvPr>
        </p:nvSpPr>
        <p:spPr/>
        <p:txBody>
          <a:bodyPr/>
          <a:lstStyle>
            <a:lvl1pPr>
              <a:defRPr/>
            </a:lvl1pPr>
          </a:lstStyle>
          <a:p>
            <a:pPr lvl="0"/>
            <a:endParaRPr lang="en-US"/>
          </a:p>
        </p:txBody>
      </p:sp>
      <p:sp>
        <p:nvSpPr>
          <p:cNvPr id="5" name="Slide Number Placeholder 5">
            <a:extLst>
              <a:ext uri="{FF2B5EF4-FFF2-40B4-BE49-F238E27FC236}">
                <a16:creationId xmlns:a16="http://schemas.microsoft.com/office/drawing/2014/main" id="{69163466-D5F2-4F81-968C-B10149B54C8C}"/>
              </a:ext>
            </a:extLst>
          </p:cNvPr>
          <p:cNvSpPr txBox="1">
            <a:spLocks noGrp="1"/>
          </p:cNvSpPr>
          <p:nvPr>
            <p:ph type="sldNum" sz="quarter" idx="8"/>
          </p:nvPr>
        </p:nvSpPr>
        <p:spPr/>
        <p:txBody>
          <a:bodyPr/>
          <a:lstStyle>
            <a:lvl1pPr>
              <a:defRPr/>
            </a:lvl1pPr>
          </a:lstStyle>
          <a:p>
            <a:pPr lvl="0"/>
            <a:fld id="{33C4A5A2-B892-4D6A-BE28-29DE736A9CFC}" type="slidenum">
              <a:t>‹#›</a:t>
            </a:fld>
            <a:endParaRPr lang="en-US"/>
          </a:p>
        </p:txBody>
      </p:sp>
    </p:spTree>
    <p:extLst>
      <p:ext uri="{BB962C8B-B14F-4D97-AF65-F5344CB8AC3E}">
        <p14:creationId xmlns:p14="http://schemas.microsoft.com/office/powerpoint/2010/main" val="20269520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Vertical Text Placeholder 2">
            <a:extLst>
              <a:ext uri="{FF2B5EF4-FFF2-40B4-BE49-F238E27FC236}">
                <a16:creationId xmlns:a16="http://schemas.microsoft.com/office/drawing/2014/main" id="{9C251E22-6AB4-413E-AB29-F5BD0E142E4A}"/>
              </a:ext>
            </a:extLst>
          </p:cNvPr>
          <p:cNvSpPr txBox="1">
            <a:spLocks noGrp="1"/>
          </p:cNvSpPr>
          <p:nvPr>
            <p:ph type="body" orient="vert" idx="1"/>
          </p:nvPr>
        </p:nvSpPr>
        <p:spPr/>
        <p:txBody>
          <a:bodyPr vert="eaVert"/>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F8C4CC53-2E18-48E3-B67C-6C6B193B2AA4}"/>
              </a:ext>
            </a:extLst>
          </p:cNvPr>
          <p:cNvSpPr txBox="1">
            <a:spLocks noGrp="1"/>
          </p:cNvSpPr>
          <p:nvPr>
            <p:ph type="dt" sz="half" idx="7"/>
          </p:nvPr>
        </p:nvSpPr>
        <p:spPr/>
        <p:txBody>
          <a:bodyPr/>
          <a:lstStyle>
            <a:lvl1pPr>
              <a:defRPr/>
            </a:lvl1pPr>
          </a:lstStyle>
          <a:p>
            <a:pPr lvl="0"/>
            <a:fld id="{B1B35E42-1311-42D9-8871-6816DC21396B}" type="datetime1">
              <a:rPr lang="en-US"/>
              <a:pPr lvl="0"/>
              <a:t>4/4/2018</a:t>
            </a:fld>
            <a:endParaRPr lang="en-US"/>
          </a:p>
        </p:txBody>
      </p:sp>
      <p:sp>
        <p:nvSpPr>
          <p:cNvPr id="4" name="Footer Placeholder 4">
            <a:extLst>
              <a:ext uri="{FF2B5EF4-FFF2-40B4-BE49-F238E27FC236}">
                <a16:creationId xmlns:a16="http://schemas.microsoft.com/office/drawing/2014/main" id="{7105AB71-B229-4254-B7F0-1FB1F8FA8F72}"/>
              </a:ext>
            </a:extLst>
          </p:cNvPr>
          <p:cNvSpPr txBox="1">
            <a:spLocks noGrp="1"/>
          </p:cNvSpPr>
          <p:nvPr>
            <p:ph type="ftr" sz="quarter" idx="9"/>
          </p:nvPr>
        </p:nvSpPr>
        <p:spPr/>
        <p:txBody>
          <a:bodyPr/>
          <a:lstStyle>
            <a:lvl1pPr>
              <a:defRPr/>
            </a:lvl1pPr>
          </a:lstStyle>
          <a:p>
            <a:pPr lvl="0"/>
            <a:endParaRPr lang="en-US"/>
          </a:p>
        </p:txBody>
      </p:sp>
      <p:sp>
        <p:nvSpPr>
          <p:cNvPr id="5" name="Slide Number Placeholder 5">
            <a:extLst>
              <a:ext uri="{FF2B5EF4-FFF2-40B4-BE49-F238E27FC236}">
                <a16:creationId xmlns:a16="http://schemas.microsoft.com/office/drawing/2014/main" id="{59E02B4C-C8F6-4F32-B16B-1305BF0B0A01}"/>
              </a:ext>
            </a:extLst>
          </p:cNvPr>
          <p:cNvSpPr txBox="1">
            <a:spLocks noGrp="1"/>
          </p:cNvSpPr>
          <p:nvPr>
            <p:ph type="sldNum" sz="quarter" idx="8"/>
          </p:nvPr>
        </p:nvSpPr>
        <p:spPr/>
        <p:txBody>
          <a:bodyPr/>
          <a:lstStyle>
            <a:lvl1pPr>
              <a:defRPr/>
            </a:lvl1pPr>
          </a:lstStyle>
          <a:p>
            <a:pPr lvl="0"/>
            <a:fld id="{6AEA3898-DB88-4FAE-9BB8-250876EC2E4F}" type="slidenum">
              <a:t>‹#›</a:t>
            </a:fld>
            <a:endParaRPr lang="en-US"/>
          </a:p>
        </p:txBody>
      </p:sp>
    </p:spTree>
    <p:extLst>
      <p:ext uri="{BB962C8B-B14F-4D97-AF65-F5344CB8AC3E}">
        <p14:creationId xmlns:p14="http://schemas.microsoft.com/office/powerpoint/2010/main" val="150382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cal Text Placeholder 2">
            <a:extLst>
              <a:ext uri="{FF2B5EF4-FFF2-40B4-BE49-F238E27FC236}">
                <a16:creationId xmlns:a16="http://schemas.microsoft.com/office/drawing/2014/main" id="{8474EA02-41EB-4FF6-96AB-730645D41ADD}"/>
              </a:ext>
            </a:extLst>
          </p:cNvPr>
          <p:cNvSpPr txBox="1">
            <a:spLocks noGrp="1"/>
          </p:cNvSpPr>
          <p:nvPr>
            <p:ph type="body" orient="vert" idx="1"/>
          </p:nvPr>
        </p:nvSpPr>
        <p:spPr>
          <a:xfrm>
            <a:off x="628650" y="365129"/>
            <a:ext cx="5800725" cy="5811834"/>
          </a:xfrm>
        </p:spPr>
        <p:txBody>
          <a:bodyPr vert="eaVert"/>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72A54FE8-7105-4EBB-A199-5FEC0D05CAC4}"/>
              </a:ext>
            </a:extLst>
          </p:cNvPr>
          <p:cNvSpPr txBox="1">
            <a:spLocks noGrp="1"/>
          </p:cNvSpPr>
          <p:nvPr>
            <p:ph type="dt" sz="half" idx="7"/>
          </p:nvPr>
        </p:nvSpPr>
        <p:spPr/>
        <p:txBody>
          <a:bodyPr/>
          <a:lstStyle>
            <a:lvl1pPr>
              <a:defRPr/>
            </a:lvl1pPr>
          </a:lstStyle>
          <a:p>
            <a:pPr lvl="0"/>
            <a:fld id="{5E946DA2-71C0-4D9E-9337-2FDF147C04A9}" type="datetime1">
              <a:rPr lang="en-US"/>
              <a:pPr lvl="0"/>
              <a:t>4/4/2018</a:t>
            </a:fld>
            <a:endParaRPr lang="en-US"/>
          </a:p>
        </p:txBody>
      </p:sp>
      <p:sp>
        <p:nvSpPr>
          <p:cNvPr id="4" name="Footer Placeholder 4">
            <a:extLst>
              <a:ext uri="{FF2B5EF4-FFF2-40B4-BE49-F238E27FC236}">
                <a16:creationId xmlns:a16="http://schemas.microsoft.com/office/drawing/2014/main" id="{08D84667-8A5C-4440-990F-A53F18C50780}"/>
              </a:ext>
            </a:extLst>
          </p:cNvPr>
          <p:cNvSpPr txBox="1">
            <a:spLocks noGrp="1"/>
          </p:cNvSpPr>
          <p:nvPr>
            <p:ph type="ftr" sz="quarter" idx="9"/>
          </p:nvPr>
        </p:nvSpPr>
        <p:spPr/>
        <p:txBody>
          <a:bodyPr/>
          <a:lstStyle>
            <a:lvl1pPr>
              <a:defRPr/>
            </a:lvl1pPr>
          </a:lstStyle>
          <a:p>
            <a:pPr lvl="0"/>
            <a:endParaRPr lang="en-US"/>
          </a:p>
        </p:txBody>
      </p:sp>
      <p:sp>
        <p:nvSpPr>
          <p:cNvPr id="5" name="Slide Number Placeholder 5">
            <a:extLst>
              <a:ext uri="{FF2B5EF4-FFF2-40B4-BE49-F238E27FC236}">
                <a16:creationId xmlns:a16="http://schemas.microsoft.com/office/drawing/2014/main" id="{736A8F60-FFEC-48B7-8956-774FDF8B8377}"/>
              </a:ext>
            </a:extLst>
          </p:cNvPr>
          <p:cNvSpPr txBox="1">
            <a:spLocks noGrp="1"/>
          </p:cNvSpPr>
          <p:nvPr>
            <p:ph type="sldNum" sz="quarter" idx="8"/>
          </p:nvPr>
        </p:nvSpPr>
        <p:spPr/>
        <p:txBody>
          <a:bodyPr/>
          <a:lstStyle>
            <a:lvl1pPr>
              <a:defRPr/>
            </a:lvl1pPr>
          </a:lstStyle>
          <a:p>
            <a:pPr lvl="0"/>
            <a:fld id="{27B16C81-6E41-433A-97F0-C05E92103F8D}" type="slidenum">
              <a:t>‹#›</a:t>
            </a:fld>
            <a:endParaRPr lang="en-US"/>
          </a:p>
        </p:txBody>
      </p:sp>
    </p:spTree>
    <p:extLst>
      <p:ext uri="{BB962C8B-B14F-4D97-AF65-F5344CB8AC3E}">
        <p14:creationId xmlns:p14="http://schemas.microsoft.com/office/powerpoint/2010/main" val="260828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8AFDAE8-2D5B-4D73-B4DA-E8DFCFBAED66}"/>
              </a:ext>
            </a:extLst>
          </p:cNvPr>
          <p:cNvSpPr txBox="1">
            <a:spLocks noGrp="1"/>
          </p:cNvSpPr>
          <p:nvPr>
            <p:ph idx="1"/>
          </p:nvPr>
        </p:nvSpPr>
        <p:spPr/>
        <p:txBody>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0A869B19-011E-49A9-BB89-A73BA967BAF6}"/>
              </a:ext>
            </a:extLst>
          </p:cNvPr>
          <p:cNvSpPr txBox="1">
            <a:spLocks noGrp="1"/>
          </p:cNvSpPr>
          <p:nvPr>
            <p:ph type="dt" sz="half" idx="7"/>
          </p:nvPr>
        </p:nvSpPr>
        <p:spPr/>
        <p:txBody>
          <a:bodyPr/>
          <a:lstStyle>
            <a:lvl1pPr>
              <a:defRPr/>
            </a:lvl1pPr>
          </a:lstStyle>
          <a:p>
            <a:pPr lvl="0"/>
            <a:fld id="{DD2310BA-465A-4694-8AB8-0ED5381AF0D6}" type="datetime1">
              <a:rPr lang="en-US"/>
              <a:pPr lvl="0"/>
              <a:t>4/4/2018</a:t>
            </a:fld>
            <a:endParaRPr lang="en-US"/>
          </a:p>
        </p:txBody>
      </p:sp>
      <p:sp>
        <p:nvSpPr>
          <p:cNvPr id="4" name="Footer Placeholder 4">
            <a:extLst>
              <a:ext uri="{FF2B5EF4-FFF2-40B4-BE49-F238E27FC236}">
                <a16:creationId xmlns:a16="http://schemas.microsoft.com/office/drawing/2014/main" id="{1B3BA71C-90D3-48D2-B732-0B538C0391E7}"/>
              </a:ext>
            </a:extLst>
          </p:cNvPr>
          <p:cNvSpPr txBox="1">
            <a:spLocks noGrp="1"/>
          </p:cNvSpPr>
          <p:nvPr>
            <p:ph type="ftr" sz="quarter" idx="9"/>
          </p:nvPr>
        </p:nvSpPr>
        <p:spPr/>
        <p:txBody>
          <a:bodyPr/>
          <a:lstStyle>
            <a:lvl1pPr>
              <a:defRPr/>
            </a:lvl1pPr>
          </a:lstStyle>
          <a:p>
            <a:pPr lvl="0"/>
            <a:endParaRPr lang="en-US"/>
          </a:p>
        </p:txBody>
      </p:sp>
      <p:sp>
        <p:nvSpPr>
          <p:cNvPr id="5" name="Slide Number Placeholder 5">
            <a:extLst>
              <a:ext uri="{FF2B5EF4-FFF2-40B4-BE49-F238E27FC236}">
                <a16:creationId xmlns:a16="http://schemas.microsoft.com/office/drawing/2014/main" id="{BF7D33F5-417C-46E7-926E-076CF32B1F62}"/>
              </a:ext>
            </a:extLst>
          </p:cNvPr>
          <p:cNvSpPr txBox="1">
            <a:spLocks noGrp="1"/>
          </p:cNvSpPr>
          <p:nvPr>
            <p:ph type="sldNum" sz="quarter" idx="8"/>
          </p:nvPr>
        </p:nvSpPr>
        <p:spPr/>
        <p:txBody>
          <a:bodyPr/>
          <a:lstStyle>
            <a:lvl1pPr>
              <a:defRPr/>
            </a:lvl1pPr>
          </a:lstStyle>
          <a:p>
            <a:pPr lvl="0"/>
            <a:fld id="{1223C000-55DD-4769-AFB6-E7FE2A746930}" type="slidenum">
              <a:t>‹#›</a:t>
            </a:fld>
            <a:endParaRPr lang="en-US"/>
          </a:p>
        </p:txBody>
      </p:sp>
    </p:spTree>
    <p:extLst>
      <p:ext uri="{BB962C8B-B14F-4D97-AF65-F5344CB8AC3E}">
        <p14:creationId xmlns:p14="http://schemas.microsoft.com/office/powerpoint/2010/main" val="40168750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lomka">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E3F1756-B378-47C3-BA9A-600D051DD959}"/>
              </a:ext>
            </a:extLst>
          </p:cNvPr>
          <p:cNvSpPr txBox="1">
            <a:spLocks noGrp="1"/>
          </p:cNvSpPr>
          <p:nvPr>
            <p:ph type="body" idx="1"/>
          </p:nvPr>
        </p:nvSpPr>
        <p:spPr>
          <a:xfrm>
            <a:off x="623885" y="4589465"/>
            <a:ext cx="7886700" cy="1500182"/>
          </a:xfrm>
        </p:spPr>
        <p:txBody>
          <a:bodyPr/>
          <a:lstStyle>
            <a:lvl1pPr marL="0" indent="0">
              <a:buNone/>
              <a:defRPr lang="en-US" sz="2400"/>
            </a:lvl1pPr>
          </a:lstStyle>
          <a:p>
            <a:pPr lvl="0"/>
            <a:r>
              <a:rPr lang="en-US"/>
              <a:t>Edit Master text styles</a:t>
            </a:r>
          </a:p>
        </p:txBody>
      </p:sp>
      <p:sp>
        <p:nvSpPr>
          <p:cNvPr id="3" name="Date Placeholder 3">
            <a:extLst>
              <a:ext uri="{FF2B5EF4-FFF2-40B4-BE49-F238E27FC236}">
                <a16:creationId xmlns:a16="http://schemas.microsoft.com/office/drawing/2014/main" id="{A20652C5-67BF-48F3-A84D-39200C4F23D1}"/>
              </a:ext>
            </a:extLst>
          </p:cNvPr>
          <p:cNvSpPr txBox="1">
            <a:spLocks noGrp="1"/>
          </p:cNvSpPr>
          <p:nvPr>
            <p:ph type="dt" sz="half" idx="7"/>
          </p:nvPr>
        </p:nvSpPr>
        <p:spPr/>
        <p:txBody>
          <a:bodyPr/>
          <a:lstStyle>
            <a:lvl1pPr>
              <a:defRPr/>
            </a:lvl1pPr>
          </a:lstStyle>
          <a:p>
            <a:pPr lvl="0"/>
            <a:fld id="{7BB6F64B-3FEE-48B3-B0D3-4634AF2EAF98}" type="datetime1">
              <a:rPr lang="en-US"/>
              <a:pPr lvl="0"/>
              <a:t>4/4/2018</a:t>
            </a:fld>
            <a:endParaRPr lang="en-US"/>
          </a:p>
        </p:txBody>
      </p:sp>
      <p:sp>
        <p:nvSpPr>
          <p:cNvPr id="4" name="Footer Placeholder 4">
            <a:extLst>
              <a:ext uri="{FF2B5EF4-FFF2-40B4-BE49-F238E27FC236}">
                <a16:creationId xmlns:a16="http://schemas.microsoft.com/office/drawing/2014/main" id="{96BCD962-7731-49D8-B2AA-CD05BC47C970}"/>
              </a:ext>
            </a:extLst>
          </p:cNvPr>
          <p:cNvSpPr txBox="1">
            <a:spLocks noGrp="1"/>
          </p:cNvSpPr>
          <p:nvPr>
            <p:ph type="ftr" sz="quarter" idx="9"/>
          </p:nvPr>
        </p:nvSpPr>
        <p:spPr/>
        <p:txBody>
          <a:bodyPr/>
          <a:lstStyle>
            <a:lvl1pPr>
              <a:defRPr/>
            </a:lvl1pPr>
          </a:lstStyle>
          <a:p>
            <a:pPr lvl="0"/>
            <a:endParaRPr lang="en-US"/>
          </a:p>
        </p:txBody>
      </p:sp>
      <p:sp>
        <p:nvSpPr>
          <p:cNvPr id="5" name="Slide Number Placeholder 5">
            <a:extLst>
              <a:ext uri="{FF2B5EF4-FFF2-40B4-BE49-F238E27FC236}">
                <a16:creationId xmlns:a16="http://schemas.microsoft.com/office/drawing/2014/main" id="{4C5FDAC5-29F5-4C0B-84E4-F139BDAF3F09}"/>
              </a:ext>
            </a:extLst>
          </p:cNvPr>
          <p:cNvSpPr txBox="1">
            <a:spLocks noGrp="1"/>
          </p:cNvSpPr>
          <p:nvPr>
            <p:ph type="sldNum" sz="quarter" idx="8"/>
          </p:nvPr>
        </p:nvSpPr>
        <p:spPr/>
        <p:txBody>
          <a:bodyPr/>
          <a:lstStyle>
            <a:lvl1pPr>
              <a:defRPr/>
            </a:lvl1pPr>
          </a:lstStyle>
          <a:p>
            <a:pPr lvl="0"/>
            <a:fld id="{657877DD-A331-4A87-8725-496B6F0F5D16}" type="slidenum">
              <a:t>‹#›</a:t>
            </a:fld>
            <a:endParaRPr lang="en-US"/>
          </a:p>
        </p:txBody>
      </p:sp>
    </p:spTree>
    <p:extLst>
      <p:ext uri="{BB962C8B-B14F-4D97-AF65-F5344CB8AC3E}">
        <p14:creationId xmlns:p14="http://schemas.microsoft.com/office/powerpoint/2010/main" val="350989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aslov i 2 sadržaja">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6B36E7D-7124-43E4-AE36-707339396F89}"/>
              </a:ext>
            </a:extLst>
          </p:cNvPr>
          <p:cNvSpPr txBox="1">
            <a:spLocks noGrp="1"/>
          </p:cNvSpPr>
          <p:nvPr>
            <p:ph idx="1"/>
          </p:nvPr>
        </p:nvSpPr>
        <p:spPr>
          <a:xfrm>
            <a:off x="628650" y="1825627"/>
            <a:ext cx="3886200" cy="4351336"/>
          </a:xfrm>
        </p:spPr>
        <p:txBody>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16C1F7C0-9004-4621-A09A-62F8235836C3}"/>
              </a:ext>
            </a:extLst>
          </p:cNvPr>
          <p:cNvSpPr txBox="1">
            <a:spLocks noGrp="1"/>
          </p:cNvSpPr>
          <p:nvPr>
            <p:ph idx="2"/>
          </p:nvPr>
        </p:nvSpPr>
        <p:spPr>
          <a:xfrm>
            <a:off x="4629149" y="1825627"/>
            <a:ext cx="3886200" cy="4351336"/>
          </a:xfrm>
        </p:spPr>
        <p:txBody>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4">
            <a:extLst>
              <a:ext uri="{FF2B5EF4-FFF2-40B4-BE49-F238E27FC236}">
                <a16:creationId xmlns:a16="http://schemas.microsoft.com/office/drawing/2014/main" id="{99CB11DB-3B85-43F1-8DE5-972D9AFC974C}"/>
              </a:ext>
            </a:extLst>
          </p:cNvPr>
          <p:cNvSpPr txBox="1">
            <a:spLocks noGrp="1"/>
          </p:cNvSpPr>
          <p:nvPr>
            <p:ph type="dt" sz="half" idx="7"/>
          </p:nvPr>
        </p:nvSpPr>
        <p:spPr/>
        <p:txBody>
          <a:bodyPr/>
          <a:lstStyle>
            <a:lvl1pPr>
              <a:defRPr/>
            </a:lvl1pPr>
          </a:lstStyle>
          <a:p>
            <a:pPr lvl="0"/>
            <a:fld id="{594B9145-A7B5-406A-9E8A-F1C0D9976E3E}" type="datetime1">
              <a:rPr lang="en-US"/>
              <a:pPr lvl="0"/>
              <a:t>4/4/2018</a:t>
            </a:fld>
            <a:endParaRPr lang="en-US"/>
          </a:p>
        </p:txBody>
      </p:sp>
      <p:sp>
        <p:nvSpPr>
          <p:cNvPr id="5" name="Footer Placeholder 5">
            <a:extLst>
              <a:ext uri="{FF2B5EF4-FFF2-40B4-BE49-F238E27FC236}">
                <a16:creationId xmlns:a16="http://schemas.microsoft.com/office/drawing/2014/main" id="{4C7A8D46-1EDD-4769-83A0-B5B287833506}"/>
              </a:ext>
            </a:extLst>
          </p:cNvPr>
          <p:cNvSpPr txBox="1">
            <a:spLocks noGrp="1"/>
          </p:cNvSpPr>
          <p:nvPr>
            <p:ph type="ftr" sz="quarter" idx="9"/>
          </p:nvPr>
        </p:nvSpPr>
        <p:spPr/>
        <p:txBody>
          <a:bodyPr/>
          <a:lstStyle>
            <a:lvl1pPr>
              <a:defRPr/>
            </a:lvl1pPr>
          </a:lstStyle>
          <a:p>
            <a:pPr lvl="0"/>
            <a:endParaRPr lang="en-US"/>
          </a:p>
        </p:txBody>
      </p:sp>
      <p:sp>
        <p:nvSpPr>
          <p:cNvPr id="6" name="Slide Number Placeholder 6">
            <a:extLst>
              <a:ext uri="{FF2B5EF4-FFF2-40B4-BE49-F238E27FC236}">
                <a16:creationId xmlns:a16="http://schemas.microsoft.com/office/drawing/2014/main" id="{7B39B2B5-4370-4041-99E2-7A956DA7280F}"/>
              </a:ext>
            </a:extLst>
          </p:cNvPr>
          <p:cNvSpPr txBox="1">
            <a:spLocks noGrp="1"/>
          </p:cNvSpPr>
          <p:nvPr>
            <p:ph type="sldNum" sz="quarter" idx="8"/>
          </p:nvPr>
        </p:nvSpPr>
        <p:spPr/>
        <p:txBody>
          <a:bodyPr/>
          <a:lstStyle>
            <a:lvl1pPr>
              <a:defRPr/>
            </a:lvl1pPr>
          </a:lstStyle>
          <a:p>
            <a:pPr lvl="0"/>
            <a:fld id="{23E6FA6B-E590-487F-A2FD-5459A49403E0}" type="slidenum">
              <a:t>‹#›</a:t>
            </a:fld>
            <a:endParaRPr lang="en-US"/>
          </a:p>
        </p:txBody>
      </p:sp>
    </p:spTree>
    <p:extLst>
      <p:ext uri="{BB962C8B-B14F-4D97-AF65-F5344CB8AC3E}">
        <p14:creationId xmlns:p14="http://schemas.microsoft.com/office/powerpoint/2010/main" val="30021128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B235E3F-7C16-401C-A48A-E473B2E31435}"/>
              </a:ext>
            </a:extLst>
          </p:cNvPr>
          <p:cNvSpPr txBox="1">
            <a:spLocks noGrp="1"/>
          </p:cNvSpPr>
          <p:nvPr>
            <p:ph type="body" idx="1"/>
          </p:nvPr>
        </p:nvSpPr>
        <p:spPr>
          <a:xfrm>
            <a:off x="629838" y="1681160"/>
            <a:ext cx="3868341" cy="823910"/>
          </a:xfrm>
        </p:spPr>
        <p:txBody>
          <a:bodyPr anchor="b"/>
          <a:lstStyle>
            <a:lvl1pPr marL="0" indent="0">
              <a:buNone/>
              <a:defRPr lang="en-US" sz="2400" b="1"/>
            </a:lvl1pPr>
          </a:lstStyle>
          <a:p>
            <a:pPr lvl="0"/>
            <a:r>
              <a:rPr lang="en-US"/>
              <a:t>Edit Master text styles</a:t>
            </a:r>
          </a:p>
        </p:txBody>
      </p:sp>
      <p:sp>
        <p:nvSpPr>
          <p:cNvPr id="3" name="Content Placeholder 3">
            <a:extLst>
              <a:ext uri="{FF2B5EF4-FFF2-40B4-BE49-F238E27FC236}">
                <a16:creationId xmlns:a16="http://schemas.microsoft.com/office/drawing/2014/main" id="{25526785-55B4-41A0-BD16-F3D8DD336EE6}"/>
              </a:ext>
            </a:extLst>
          </p:cNvPr>
          <p:cNvSpPr txBox="1">
            <a:spLocks noGrp="1"/>
          </p:cNvSpPr>
          <p:nvPr>
            <p:ph idx="2"/>
          </p:nvPr>
        </p:nvSpPr>
        <p:spPr>
          <a:xfrm>
            <a:off x="629838" y="2505071"/>
            <a:ext cx="3868341" cy="3684583"/>
          </a:xfrm>
        </p:spPr>
        <p:txBody>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B30CF53A-B680-4738-9D1E-44D3BEA4C88F}"/>
              </a:ext>
            </a:extLst>
          </p:cNvPr>
          <p:cNvSpPr txBox="1">
            <a:spLocks noGrp="1"/>
          </p:cNvSpPr>
          <p:nvPr>
            <p:ph type="body" idx="3"/>
          </p:nvPr>
        </p:nvSpPr>
        <p:spPr>
          <a:xfrm>
            <a:off x="4629149" y="1681160"/>
            <a:ext cx="3887388" cy="823910"/>
          </a:xfrm>
        </p:spPr>
        <p:txBody>
          <a:bodyPr anchor="b"/>
          <a:lstStyle>
            <a:lvl1pPr marL="0" indent="0">
              <a:buNone/>
              <a:defRPr lang="en-US" sz="2400" b="1"/>
            </a:lvl1pPr>
          </a:lstStyle>
          <a:p>
            <a:pPr lvl="0"/>
            <a:r>
              <a:rPr lang="en-US"/>
              <a:t>Edit Master text styles</a:t>
            </a:r>
          </a:p>
        </p:txBody>
      </p:sp>
      <p:sp>
        <p:nvSpPr>
          <p:cNvPr id="5" name="Content Placeholder 5">
            <a:extLst>
              <a:ext uri="{FF2B5EF4-FFF2-40B4-BE49-F238E27FC236}">
                <a16:creationId xmlns:a16="http://schemas.microsoft.com/office/drawing/2014/main" id="{0BFEE272-5DB3-4954-B352-0C1755157980}"/>
              </a:ext>
            </a:extLst>
          </p:cNvPr>
          <p:cNvSpPr txBox="1">
            <a:spLocks noGrp="1"/>
          </p:cNvSpPr>
          <p:nvPr>
            <p:ph idx="4"/>
          </p:nvPr>
        </p:nvSpPr>
        <p:spPr>
          <a:xfrm>
            <a:off x="4629149" y="2505071"/>
            <a:ext cx="3887388" cy="3684583"/>
          </a:xfrm>
        </p:spPr>
        <p:txBody>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6CEB3262-3A3E-4B41-8C6B-51513C6E91A7}"/>
              </a:ext>
            </a:extLst>
          </p:cNvPr>
          <p:cNvSpPr txBox="1">
            <a:spLocks noGrp="1"/>
          </p:cNvSpPr>
          <p:nvPr>
            <p:ph type="dt" sz="half" idx="7"/>
          </p:nvPr>
        </p:nvSpPr>
        <p:spPr/>
        <p:txBody>
          <a:bodyPr/>
          <a:lstStyle>
            <a:lvl1pPr>
              <a:defRPr/>
            </a:lvl1pPr>
          </a:lstStyle>
          <a:p>
            <a:pPr lvl="0"/>
            <a:fld id="{F3DCABC5-0A9D-4285-92A7-D56E61A5219F}" type="datetime1">
              <a:rPr lang="en-US"/>
              <a:pPr lvl="0"/>
              <a:t>4/4/2018</a:t>
            </a:fld>
            <a:endParaRPr lang="en-US"/>
          </a:p>
        </p:txBody>
      </p:sp>
      <p:sp>
        <p:nvSpPr>
          <p:cNvPr id="7" name="Footer Placeholder 7">
            <a:extLst>
              <a:ext uri="{FF2B5EF4-FFF2-40B4-BE49-F238E27FC236}">
                <a16:creationId xmlns:a16="http://schemas.microsoft.com/office/drawing/2014/main" id="{2229CFB8-7D0A-44FE-A3C8-42EA745C8A71}"/>
              </a:ext>
            </a:extLst>
          </p:cNvPr>
          <p:cNvSpPr txBox="1">
            <a:spLocks noGrp="1"/>
          </p:cNvSpPr>
          <p:nvPr>
            <p:ph type="ftr" sz="quarter" idx="9"/>
          </p:nvPr>
        </p:nvSpPr>
        <p:spPr/>
        <p:txBody>
          <a:bodyPr/>
          <a:lstStyle>
            <a:lvl1pPr>
              <a:defRPr/>
            </a:lvl1pPr>
          </a:lstStyle>
          <a:p>
            <a:pPr lvl="0"/>
            <a:endParaRPr lang="en-US"/>
          </a:p>
        </p:txBody>
      </p:sp>
      <p:sp>
        <p:nvSpPr>
          <p:cNvPr id="8" name="Slide Number Placeholder 8">
            <a:extLst>
              <a:ext uri="{FF2B5EF4-FFF2-40B4-BE49-F238E27FC236}">
                <a16:creationId xmlns:a16="http://schemas.microsoft.com/office/drawing/2014/main" id="{346B8E56-96C0-46E0-B880-24F3E21E28CB}"/>
              </a:ext>
            </a:extLst>
          </p:cNvPr>
          <p:cNvSpPr txBox="1">
            <a:spLocks noGrp="1"/>
          </p:cNvSpPr>
          <p:nvPr>
            <p:ph type="sldNum" sz="quarter" idx="8"/>
          </p:nvPr>
        </p:nvSpPr>
        <p:spPr/>
        <p:txBody>
          <a:bodyPr/>
          <a:lstStyle>
            <a:lvl1pPr>
              <a:defRPr/>
            </a:lvl1pPr>
          </a:lstStyle>
          <a:p>
            <a:pPr lvl="0"/>
            <a:fld id="{8E6D8720-07EE-4F67-898B-3B47CE9C7691}" type="slidenum">
              <a:t>‹#›</a:t>
            </a:fld>
            <a:endParaRPr lang="en-US"/>
          </a:p>
        </p:txBody>
      </p:sp>
    </p:spTree>
    <p:extLst>
      <p:ext uri="{BB962C8B-B14F-4D97-AF65-F5344CB8AC3E}">
        <p14:creationId xmlns:p14="http://schemas.microsoft.com/office/powerpoint/2010/main" val="1705095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29A2EA12-FD8F-483F-B6C7-CF15DE1D671F}"/>
              </a:ext>
            </a:extLst>
          </p:cNvPr>
          <p:cNvSpPr txBox="1">
            <a:spLocks noGrp="1"/>
          </p:cNvSpPr>
          <p:nvPr>
            <p:ph type="dt" sz="half" idx="7"/>
          </p:nvPr>
        </p:nvSpPr>
        <p:spPr/>
        <p:txBody>
          <a:bodyPr/>
          <a:lstStyle>
            <a:lvl1pPr>
              <a:defRPr/>
            </a:lvl1pPr>
          </a:lstStyle>
          <a:p>
            <a:pPr lvl="0"/>
            <a:fld id="{33C27AAC-0629-4DED-94C4-A226CC92877C}" type="datetime1">
              <a:rPr lang="en-US"/>
              <a:pPr lvl="0"/>
              <a:t>4/4/2018</a:t>
            </a:fld>
            <a:endParaRPr lang="en-US"/>
          </a:p>
        </p:txBody>
      </p:sp>
      <p:sp>
        <p:nvSpPr>
          <p:cNvPr id="3" name="Footer Placeholder 3">
            <a:extLst>
              <a:ext uri="{FF2B5EF4-FFF2-40B4-BE49-F238E27FC236}">
                <a16:creationId xmlns:a16="http://schemas.microsoft.com/office/drawing/2014/main" id="{73A109B5-0B90-4A31-B11A-CDFF8E68D578}"/>
              </a:ext>
            </a:extLst>
          </p:cNvPr>
          <p:cNvSpPr txBox="1">
            <a:spLocks noGrp="1"/>
          </p:cNvSpPr>
          <p:nvPr>
            <p:ph type="ftr" sz="quarter" idx="9"/>
          </p:nvPr>
        </p:nvSpPr>
        <p:spPr/>
        <p:txBody>
          <a:bodyPr/>
          <a:lstStyle>
            <a:lvl1pPr>
              <a:defRPr/>
            </a:lvl1pPr>
          </a:lstStyle>
          <a:p>
            <a:pPr lvl="0"/>
            <a:endParaRPr lang="en-US"/>
          </a:p>
        </p:txBody>
      </p:sp>
      <p:sp>
        <p:nvSpPr>
          <p:cNvPr id="4" name="Slide Number Placeholder 4">
            <a:extLst>
              <a:ext uri="{FF2B5EF4-FFF2-40B4-BE49-F238E27FC236}">
                <a16:creationId xmlns:a16="http://schemas.microsoft.com/office/drawing/2014/main" id="{B17B8588-592D-4CD3-8658-D3D7B373E4D4}"/>
              </a:ext>
            </a:extLst>
          </p:cNvPr>
          <p:cNvSpPr txBox="1">
            <a:spLocks noGrp="1"/>
          </p:cNvSpPr>
          <p:nvPr>
            <p:ph type="sldNum" sz="quarter" idx="8"/>
          </p:nvPr>
        </p:nvSpPr>
        <p:spPr/>
        <p:txBody>
          <a:bodyPr/>
          <a:lstStyle>
            <a:lvl1pPr>
              <a:defRPr/>
            </a:lvl1pPr>
          </a:lstStyle>
          <a:p>
            <a:pPr lvl="0"/>
            <a:fld id="{BA35E14F-82EE-411D-8FFF-12473BADC2FA}" type="slidenum">
              <a:t>‹#›</a:t>
            </a:fld>
            <a:endParaRPr lang="en-US"/>
          </a:p>
        </p:txBody>
      </p:sp>
    </p:spTree>
    <p:extLst>
      <p:ext uri="{BB962C8B-B14F-4D97-AF65-F5344CB8AC3E}">
        <p14:creationId xmlns:p14="http://schemas.microsoft.com/office/powerpoint/2010/main" val="394804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9E3B5536-D118-4F92-9458-54B8A4125493}"/>
              </a:ext>
            </a:extLst>
          </p:cNvPr>
          <p:cNvSpPr txBox="1">
            <a:spLocks noGrp="1"/>
          </p:cNvSpPr>
          <p:nvPr>
            <p:ph type="ftr" sz="quarter" idx="9"/>
          </p:nvPr>
        </p:nvSpPr>
        <p:spPr/>
        <p:txBody>
          <a:bodyPr/>
          <a:lstStyle>
            <a:lvl1pPr>
              <a:defRPr/>
            </a:lvl1pPr>
          </a:lstStyle>
          <a:p>
            <a:pPr lvl="0"/>
            <a:endParaRPr lang="en-US"/>
          </a:p>
        </p:txBody>
      </p:sp>
      <p:sp>
        <p:nvSpPr>
          <p:cNvPr id="3" name="Slide Number Placeholder 3">
            <a:extLst>
              <a:ext uri="{FF2B5EF4-FFF2-40B4-BE49-F238E27FC236}">
                <a16:creationId xmlns:a16="http://schemas.microsoft.com/office/drawing/2014/main" id="{0ECBB850-B75B-4DED-8CD9-15C7FAA0267A}"/>
              </a:ext>
            </a:extLst>
          </p:cNvPr>
          <p:cNvSpPr txBox="1">
            <a:spLocks noGrp="1"/>
          </p:cNvSpPr>
          <p:nvPr>
            <p:ph type="sldNum" sz="quarter" idx="8"/>
          </p:nvPr>
        </p:nvSpPr>
        <p:spPr/>
        <p:txBody>
          <a:bodyPr/>
          <a:lstStyle>
            <a:lvl1pPr>
              <a:defRPr/>
            </a:lvl1pPr>
          </a:lstStyle>
          <a:p>
            <a:pPr lvl="0"/>
            <a:fld id="{6F833DAE-9B9D-4DEA-A50C-58088716F7BA}" type="slidenum">
              <a:t>‹#›</a:t>
            </a:fld>
            <a:endParaRPr lang="en-US"/>
          </a:p>
        </p:txBody>
      </p:sp>
    </p:spTree>
    <p:extLst>
      <p:ext uri="{BB962C8B-B14F-4D97-AF65-F5344CB8AC3E}">
        <p14:creationId xmlns:p14="http://schemas.microsoft.com/office/powerpoint/2010/main" val="422161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opisom slike">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28A3288-C1AA-4CCB-8680-BA9D691D6AD3}"/>
              </a:ext>
            </a:extLst>
          </p:cNvPr>
          <p:cNvSpPr txBox="1">
            <a:spLocks noGrp="1"/>
          </p:cNvSpPr>
          <p:nvPr>
            <p:ph idx="1"/>
          </p:nvPr>
        </p:nvSpPr>
        <p:spPr>
          <a:xfrm>
            <a:off x="3887388" y="987423"/>
            <a:ext cx="4629149" cy="4873623"/>
          </a:xfrm>
        </p:spPr>
        <p:txBody>
          <a:bodyPr/>
          <a:lstStyle>
            <a:lvl1pPr>
              <a:defRPr lang="en-US" sz="3200"/>
            </a:lvl1pPr>
            <a:lvl2pPr>
              <a:defRPr lang="en-US" sz="2800"/>
            </a:lvl2pPr>
            <a:lvl3pPr>
              <a:defRPr lang="en-US" sz="2400"/>
            </a:lvl3pPr>
            <a:lvl4pPr>
              <a:defRPr lang="en-US" sz="2000"/>
            </a:lvl4pPr>
            <a:lvl5pPr>
              <a:defRPr lang="en-US"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618CB112-049F-49B3-9D86-18EA154C25B0}"/>
              </a:ext>
            </a:extLst>
          </p:cNvPr>
          <p:cNvSpPr txBox="1">
            <a:spLocks noGrp="1"/>
          </p:cNvSpPr>
          <p:nvPr>
            <p:ph type="body" idx="2"/>
          </p:nvPr>
        </p:nvSpPr>
        <p:spPr>
          <a:xfrm>
            <a:off x="629838" y="2057400"/>
            <a:ext cx="2949177" cy="3811584"/>
          </a:xfrm>
        </p:spPr>
        <p:txBody>
          <a:bodyPr/>
          <a:lstStyle>
            <a:lvl1pPr marL="0" indent="0">
              <a:buNone/>
              <a:defRPr lang="en-US" sz="1600"/>
            </a:lvl1pPr>
          </a:lstStyle>
          <a:p>
            <a:pPr lvl="0"/>
            <a:r>
              <a:rPr lang="en-US"/>
              <a:t>Edit Master text styles</a:t>
            </a:r>
          </a:p>
        </p:txBody>
      </p:sp>
      <p:sp>
        <p:nvSpPr>
          <p:cNvPr id="4" name="Date Placeholder 4">
            <a:extLst>
              <a:ext uri="{FF2B5EF4-FFF2-40B4-BE49-F238E27FC236}">
                <a16:creationId xmlns:a16="http://schemas.microsoft.com/office/drawing/2014/main" id="{A5C506EE-C582-45A8-815B-6B0707DEA06C}"/>
              </a:ext>
            </a:extLst>
          </p:cNvPr>
          <p:cNvSpPr txBox="1">
            <a:spLocks noGrp="1"/>
          </p:cNvSpPr>
          <p:nvPr>
            <p:ph type="dt" sz="half" idx="7"/>
          </p:nvPr>
        </p:nvSpPr>
        <p:spPr/>
        <p:txBody>
          <a:bodyPr/>
          <a:lstStyle>
            <a:lvl1pPr>
              <a:defRPr/>
            </a:lvl1pPr>
          </a:lstStyle>
          <a:p>
            <a:pPr lvl="0"/>
            <a:fld id="{567DFE7A-770B-4285-8C45-D4B0024F8122}" type="datetime1">
              <a:rPr lang="en-US"/>
              <a:pPr lvl="0"/>
              <a:t>4/4/2018</a:t>
            </a:fld>
            <a:endParaRPr lang="en-US"/>
          </a:p>
        </p:txBody>
      </p:sp>
      <p:sp>
        <p:nvSpPr>
          <p:cNvPr id="5" name="Footer Placeholder 5">
            <a:extLst>
              <a:ext uri="{FF2B5EF4-FFF2-40B4-BE49-F238E27FC236}">
                <a16:creationId xmlns:a16="http://schemas.microsoft.com/office/drawing/2014/main" id="{02F0564E-350E-4807-AA13-882C58B87098}"/>
              </a:ext>
            </a:extLst>
          </p:cNvPr>
          <p:cNvSpPr txBox="1">
            <a:spLocks noGrp="1"/>
          </p:cNvSpPr>
          <p:nvPr>
            <p:ph type="ftr" sz="quarter" idx="9"/>
          </p:nvPr>
        </p:nvSpPr>
        <p:spPr/>
        <p:txBody>
          <a:bodyPr/>
          <a:lstStyle>
            <a:lvl1pPr>
              <a:defRPr/>
            </a:lvl1pPr>
          </a:lstStyle>
          <a:p>
            <a:pPr lvl="0"/>
            <a:endParaRPr lang="en-US"/>
          </a:p>
        </p:txBody>
      </p:sp>
      <p:sp>
        <p:nvSpPr>
          <p:cNvPr id="6" name="Slide Number Placeholder 6">
            <a:extLst>
              <a:ext uri="{FF2B5EF4-FFF2-40B4-BE49-F238E27FC236}">
                <a16:creationId xmlns:a16="http://schemas.microsoft.com/office/drawing/2014/main" id="{764FD9C4-E3BC-4085-9E6B-BCA064F75AB4}"/>
              </a:ext>
            </a:extLst>
          </p:cNvPr>
          <p:cNvSpPr txBox="1">
            <a:spLocks noGrp="1"/>
          </p:cNvSpPr>
          <p:nvPr>
            <p:ph type="sldNum" sz="quarter" idx="8"/>
          </p:nvPr>
        </p:nvSpPr>
        <p:spPr/>
        <p:txBody>
          <a:bodyPr/>
          <a:lstStyle>
            <a:lvl1pPr>
              <a:defRPr/>
            </a:lvl1pPr>
          </a:lstStyle>
          <a:p>
            <a:pPr lvl="0"/>
            <a:fld id="{C6A7473E-A16F-4254-8F0B-A7F56AF4ED56}" type="slidenum">
              <a:t>‹#›</a:t>
            </a:fld>
            <a:endParaRPr lang="en-US"/>
          </a:p>
        </p:txBody>
      </p:sp>
    </p:spTree>
    <p:extLst>
      <p:ext uri="{BB962C8B-B14F-4D97-AF65-F5344CB8AC3E}">
        <p14:creationId xmlns:p14="http://schemas.microsoft.com/office/powerpoint/2010/main" val="398546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opisom slik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F63DB3C-D05B-43AB-9016-8237D7784929}"/>
              </a:ext>
            </a:extLst>
          </p:cNvPr>
          <p:cNvSpPr txBox="1">
            <a:spLocks noGrp="1"/>
          </p:cNvSpPr>
          <p:nvPr>
            <p:ph type="pic" idx="1"/>
          </p:nvPr>
        </p:nvSpPr>
        <p:spPr>
          <a:xfrm>
            <a:off x="3887388" y="987423"/>
            <a:ext cx="4629149" cy="4873623"/>
          </a:xfrm>
        </p:spPr>
        <p:txBody>
          <a:bodyPr/>
          <a:lstStyle>
            <a:lvl1pPr marL="0" indent="0">
              <a:buNone/>
              <a:defRPr lang="en-US" sz="3200"/>
            </a:lvl1pPr>
          </a:lstStyle>
          <a:p>
            <a:pPr lvl="0"/>
            <a:r>
              <a:rPr lang="en-US"/>
              <a:t>Click icon to add picture</a:t>
            </a:r>
          </a:p>
        </p:txBody>
      </p:sp>
      <p:sp>
        <p:nvSpPr>
          <p:cNvPr id="3" name="Text Placeholder 3">
            <a:extLst>
              <a:ext uri="{FF2B5EF4-FFF2-40B4-BE49-F238E27FC236}">
                <a16:creationId xmlns:a16="http://schemas.microsoft.com/office/drawing/2014/main" id="{00144864-0CC5-4AFD-8B56-2209B026F5F1}"/>
              </a:ext>
            </a:extLst>
          </p:cNvPr>
          <p:cNvSpPr txBox="1">
            <a:spLocks noGrp="1"/>
          </p:cNvSpPr>
          <p:nvPr>
            <p:ph type="body" idx="2"/>
          </p:nvPr>
        </p:nvSpPr>
        <p:spPr>
          <a:xfrm>
            <a:off x="629838" y="2057400"/>
            <a:ext cx="2949177" cy="3811584"/>
          </a:xfrm>
        </p:spPr>
        <p:txBody>
          <a:bodyPr/>
          <a:lstStyle>
            <a:lvl1pPr marL="0" indent="0">
              <a:buNone/>
              <a:defRPr lang="en-US" sz="1600"/>
            </a:lvl1pPr>
          </a:lstStyle>
          <a:p>
            <a:pPr lvl="0"/>
            <a:r>
              <a:rPr lang="en-US"/>
              <a:t>Edit Master text styles</a:t>
            </a:r>
          </a:p>
        </p:txBody>
      </p:sp>
      <p:sp>
        <p:nvSpPr>
          <p:cNvPr id="4" name="Date Placeholder 4">
            <a:extLst>
              <a:ext uri="{FF2B5EF4-FFF2-40B4-BE49-F238E27FC236}">
                <a16:creationId xmlns:a16="http://schemas.microsoft.com/office/drawing/2014/main" id="{E944F3F4-A4B3-4D5D-B90F-D438BAC36BF2}"/>
              </a:ext>
            </a:extLst>
          </p:cNvPr>
          <p:cNvSpPr txBox="1">
            <a:spLocks noGrp="1"/>
          </p:cNvSpPr>
          <p:nvPr>
            <p:ph type="dt" sz="half" idx="7"/>
          </p:nvPr>
        </p:nvSpPr>
        <p:spPr/>
        <p:txBody>
          <a:bodyPr/>
          <a:lstStyle>
            <a:lvl1pPr>
              <a:defRPr/>
            </a:lvl1pPr>
          </a:lstStyle>
          <a:p>
            <a:pPr lvl="0"/>
            <a:fld id="{69065FD9-510D-47A9-8EE3-3DEE29192260}" type="datetime1">
              <a:rPr lang="en-US"/>
              <a:pPr lvl="0"/>
              <a:t>4/4/2018</a:t>
            </a:fld>
            <a:endParaRPr lang="en-US"/>
          </a:p>
        </p:txBody>
      </p:sp>
      <p:sp>
        <p:nvSpPr>
          <p:cNvPr id="5" name="Footer Placeholder 5">
            <a:extLst>
              <a:ext uri="{FF2B5EF4-FFF2-40B4-BE49-F238E27FC236}">
                <a16:creationId xmlns:a16="http://schemas.microsoft.com/office/drawing/2014/main" id="{54E6A1C1-A283-4969-9298-B3EE326EC8AF}"/>
              </a:ext>
            </a:extLst>
          </p:cNvPr>
          <p:cNvSpPr txBox="1">
            <a:spLocks noGrp="1"/>
          </p:cNvSpPr>
          <p:nvPr>
            <p:ph type="ftr" sz="quarter" idx="9"/>
          </p:nvPr>
        </p:nvSpPr>
        <p:spPr/>
        <p:txBody>
          <a:bodyPr/>
          <a:lstStyle>
            <a:lvl1pPr>
              <a:defRPr/>
            </a:lvl1pPr>
          </a:lstStyle>
          <a:p>
            <a:pPr lvl="0"/>
            <a:endParaRPr lang="en-US"/>
          </a:p>
        </p:txBody>
      </p:sp>
      <p:sp>
        <p:nvSpPr>
          <p:cNvPr id="6" name="Slide Number Placeholder 6">
            <a:extLst>
              <a:ext uri="{FF2B5EF4-FFF2-40B4-BE49-F238E27FC236}">
                <a16:creationId xmlns:a16="http://schemas.microsoft.com/office/drawing/2014/main" id="{63B62266-ABD1-4887-9F28-5972BA0C6CF1}"/>
              </a:ext>
            </a:extLst>
          </p:cNvPr>
          <p:cNvSpPr txBox="1">
            <a:spLocks noGrp="1"/>
          </p:cNvSpPr>
          <p:nvPr>
            <p:ph type="sldNum" sz="quarter" idx="8"/>
          </p:nvPr>
        </p:nvSpPr>
        <p:spPr/>
        <p:txBody>
          <a:bodyPr/>
          <a:lstStyle>
            <a:lvl1pPr>
              <a:defRPr/>
            </a:lvl1pPr>
          </a:lstStyle>
          <a:p>
            <a:pPr lvl="0"/>
            <a:fld id="{FE2174EB-8116-4E5C-84F6-1A5C395E4549}" type="slidenum">
              <a:t>‹#›</a:t>
            </a:fld>
            <a:endParaRPr lang="en-US"/>
          </a:p>
        </p:txBody>
      </p:sp>
    </p:spTree>
    <p:extLst>
      <p:ext uri="{BB962C8B-B14F-4D97-AF65-F5344CB8AC3E}">
        <p14:creationId xmlns:p14="http://schemas.microsoft.com/office/powerpoint/2010/main" val="3024944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5E07C-80B6-479E-97E6-CA2C3894273E}"/>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bs-BA"/>
              <a:t>Kliknite da biste uredili stilove prototipa naslova</a:t>
            </a:r>
            <a:endParaRPr lang="en-US"/>
          </a:p>
        </p:txBody>
      </p:sp>
      <p:sp>
        <p:nvSpPr>
          <p:cNvPr id="3" name="Text Placeholder 2">
            <a:extLst>
              <a:ext uri="{FF2B5EF4-FFF2-40B4-BE49-F238E27FC236}">
                <a16:creationId xmlns:a16="http://schemas.microsoft.com/office/drawing/2014/main" id="{F6FEE3B2-2545-4DD3-87CD-E43D106D01D2}"/>
              </a:ext>
            </a:extLst>
          </p:cNvPr>
          <p:cNvSpPr txBox="1">
            <a:spLocks noGrp="1"/>
          </p:cNvSpPr>
          <p:nvPr>
            <p:ph type="body" idx="1"/>
          </p:nvPr>
        </p:nvSpPr>
        <p:spPr>
          <a:xfrm>
            <a:off x="628650" y="1825627"/>
            <a:ext cx="7886700" cy="3978270"/>
          </a:xfrm>
          <a:prstGeom prst="rect">
            <a:avLst/>
          </a:prstGeom>
          <a:noFill/>
          <a:ln>
            <a:noFill/>
          </a:ln>
        </p:spPr>
        <p:txBody>
          <a:bodyPr vert="horz" wrap="square" lIns="91440" tIns="45720" rIns="91440" bIns="45720" anchor="t" anchorCtr="0" compatLnSpc="1">
            <a:normAutofit/>
          </a:bodyPr>
          <a:lstStyle/>
          <a:p>
            <a:pPr lvl="0"/>
            <a:r>
              <a:rPr lang="bs-BA"/>
              <a:t>Kliknite da biste uredili stilove teksta prototipa</a:t>
            </a:r>
          </a:p>
          <a:p>
            <a:pPr lvl="1"/>
            <a:r>
              <a:rPr lang="bs-BA"/>
              <a:t>Drugi nivo</a:t>
            </a:r>
          </a:p>
          <a:p>
            <a:pPr lvl="2"/>
            <a:r>
              <a:rPr lang="bs-BA"/>
              <a:t>Treći nivo</a:t>
            </a:r>
          </a:p>
          <a:p>
            <a:pPr lvl="3"/>
            <a:r>
              <a:rPr lang="bs-BA"/>
              <a:t>Četvrti nivo</a:t>
            </a:r>
          </a:p>
          <a:p>
            <a:pPr lvl="4"/>
            <a:r>
              <a:rPr lang="bs-BA"/>
              <a:t>Peti nivo</a:t>
            </a:r>
            <a:endParaRPr lang="en-US"/>
          </a:p>
        </p:txBody>
      </p:sp>
      <p:sp>
        <p:nvSpPr>
          <p:cNvPr id="4" name="Date Placeholder 3">
            <a:extLst>
              <a:ext uri="{FF2B5EF4-FFF2-40B4-BE49-F238E27FC236}">
                <a16:creationId xmlns:a16="http://schemas.microsoft.com/office/drawing/2014/main" id="{654003B5-C695-462A-80A8-C2B1B4C90819}"/>
              </a:ext>
            </a:extLst>
          </p:cNvPr>
          <p:cNvSpPr txBox="1">
            <a:spLocks noGrp="1"/>
          </p:cNvSpPr>
          <p:nvPr>
            <p:ph type="dt" sz="half" idx="2"/>
          </p:nvPr>
        </p:nvSpPr>
        <p:spPr>
          <a:xfrm>
            <a:off x="628650"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F9DDAD"/>
                </a:solidFill>
                <a:uFillTx/>
                <a:latin typeface="Trebuchet MS"/>
              </a:defRPr>
            </a:lvl1pPr>
          </a:lstStyle>
          <a:p>
            <a:pPr lvl="0"/>
            <a:fld id="{EF67D8AF-BF91-48B0-AEFD-22908B608141}" type="datetime1">
              <a:rPr lang="en-US"/>
              <a:pPr lvl="0"/>
              <a:t>4/4/2018</a:t>
            </a:fld>
            <a:endParaRPr lang="en-US"/>
          </a:p>
        </p:txBody>
      </p:sp>
      <p:sp>
        <p:nvSpPr>
          <p:cNvPr id="5" name="Footer Placeholder 4">
            <a:extLst>
              <a:ext uri="{FF2B5EF4-FFF2-40B4-BE49-F238E27FC236}">
                <a16:creationId xmlns:a16="http://schemas.microsoft.com/office/drawing/2014/main" id="{8A32AB7A-6A2F-4F06-B63A-55C3F758E1F5}"/>
              </a:ext>
            </a:extLst>
          </p:cNvPr>
          <p:cNvSpPr txBox="1">
            <a:spLocks noGrp="1"/>
          </p:cNvSpPr>
          <p:nvPr>
            <p:ph type="ftr" sz="quarter" idx="3"/>
          </p:nvPr>
        </p:nvSpPr>
        <p:spPr>
          <a:xfrm>
            <a:off x="3028949" y="6356351"/>
            <a:ext cx="3086099"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F9DDAD"/>
                </a:solidFill>
                <a:uFillTx/>
                <a:latin typeface="Trebuchet MS"/>
              </a:defRPr>
            </a:lvl1pPr>
          </a:lstStyle>
          <a:p>
            <a:pPr lvl="0"/>
            <a:endParaRPr lang="en-US"/>
          </a:p>
        </p:txBody>
      </p:sp>
      <p:sp>
        <p:nvSpPr>
          <p:cNvPr id="6" name="Slide Number Placeholder 5">
            <a:extLst>
              <a:ext uri="{FF2B5EF4-FFF2-40B4-BE49-F238E27FC236}">
                <a16:creationId xmlns:a16="http://schemas.microsoft.com/office/drawing/2014/main" id="{83201A0F-28AE-4DAD-8555-2AAB995FDD6B}"/>
              </a:ext>
            </a:extLst>
          </p:cNvPr>
          <p:cNvSpPr txBox="1">
            <a:spLocks noGrp="1"/>
          </p:cNvSpPr>
          <p:nvPr>
            <p:ph type="sldNum" sz="quarter" idx="4"/>
          </p:nvPr>
        </p:nvSpPr>
        <p:spPr>
          <a:xfrm>
            <a:off x="6457949"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F9DDAD"/>
                </a:solidFill>
                <a:uFillTx/>
                <a:latin typeface="Trebuchet MS"/>
              </a:defRPr>
            </a:lvl1pPr>
          </a:lstStyle>
          <a:p>
            <a:pPr lvl="0"/>
            <a:fld id="{DEA1F6E4-05F6-4B1E-9B91-BA287F7DCC55}" type="slidenum">
              <a:t>‹#›</a:t>
            </a:fld>
            <a:endParaRPr lang="en-US"/>
          </a:p>
        </p:txBody>
      </p:sp>
      <p:pic>
        <p:nvPicPr>
          <p:cNvPr id="7" name="Picture 6">
            <a:extLst>
              <a:ext uri="{FF2B5EF4-FFF2-40B4-BE49-F238E27FC236}">
                <a16:creationId xmlns:a16="http://schemas.microsoft.com/office/drawing/2014/main" id="{2CED67AF-2D5C-4F1E-A2A5-78856D4AD313}"/>
              </a:ext>
            </a:extLst>
          </p:cNvPr>
          <p:cNvPicPr>
            <a:picLocks noChangeAspect="1"/>
          </p:cNvPicPr>
          <p:nvPr/>
        </p:nvPicPr>
        <p:blipFill>
          <a:blip r:embed="rId14"/>
          <a:stretch>
            <a:fillRect/>
          </a:stretch>
        </p:blipFill>
        <p:spPr>
          <a:xfrm rot="16200004">
            <a:off x="-1024104" y="5332237"/>
            <a:ext cx="1695699" cy="352528"/>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bs-BA" sz="2800" b="0" i="0" u="none" strike="noStrike" kern="1200" cap="none" spc="0" baseline="0">
          <a:solidFill>
            <a:srgbClr val="F9DDAD"/>
          </a:solidFill>
          <a:uFillTx/>
          <a:latin typeface="Trebuchet M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bs-BA" sz="2400" b="0" i="0" u="none" strike="noStrike" kern="1200" cap="none" spc="0" baseline="0">
          <a:solidFill>
            <a:srgbClr val="F9DDAD"/>
          </a:solidFill>
          <a:uFillTx/>
          <a:latin typeface="Trebuchet M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bs-BA" sz="2000" b="0" i="0" u="none" strike="noStrike" kern="1200" cap="none" spc="0" baseline="0">
          <a:solidFill>
            <a:srgbClr val="F9DDAD"/>
          </a:solidFill>
          <a:uFillTx/>
          <a:latin typeface="Trebuchet M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bs-BA" sz="1800" b="0" i="0" u="none" strike="noStrike" kern="1200" cap="none" spc="0" baseline="0">
          <a:solidFill>
            <a:srgbClr val="F9DDAD"/>
          </a:solidFill>
          <a:uFillTx/>
          <a:latin typeface="Trebuchet M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bs-BA" sz="1800" b="0" i="0" u="none" strike="noStrike" kern="1200" cap="none" spc="0" baseline="0">
          <a:solidFill>
            <a:srgbClr val="F9DDAD"/>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865D-A04F-4313-AAB6-704BEA61F76B}"/>
              </a:ext>
            </a:extLst>
          </p:cNvPr>
          <p:cNvSpPr txBox="1">
            <a:spLocks noGrp="1"/>
          </p:cNvSpPr>
          <p:nvPr>
            <p:ph type="ctrTitle"/>
          </p:nvPr>
        </p:nvSpPr>
        <p:spPr>
          <a:xfrm>
            <a:off x="854049" y="2211355"/>
            <a:ext cx="7772400" cy="1661848"/>
          </a:xfrm>
          <a:prstGeom prst="rect">
            <a:avLst/>
          </a:prstGeom>
          <a:noFill/>
          <a:ln>
            <a:noFill/>
          </a:ln>
        </p:spPr>
        <p:txBody>
          <a:bodyPr vert="horz" wrap="square" lIns="91440" tIns="45720" rIns="91440" bIns="45720" anchor="b" anchorCtr="1" compatLnSpc="1">
            <a:normAutofit fontScale="90000"/>
          </a:bodyPr>
          <a:lstStyle/>
          <a:p>
            <a:br>
              <a:rPr lang="en-US" dirty="0"/>
            </a:br>
            <a:br>
              <a:rPr lang="en-US" dirty="0"/>
            </a:br>
            <a:br>
              <a:rPr lang="en-US" dirty="0"/>
            </a:br>
            <a:br>
              <a:rPr lang="en-US" dirty="0"/>
            </a:br>
            <a:br>
              <a:rPr lang="en-US" dirty="0"/>
            </a:br>
            <a:br>
              <a:rPr lang="en-US" dirty="0"/>
            </a:br>
            <a:r>
              <a:rPr lang="en-US" dirty="0"/>
              <a:t>Games of Thrones Analytics</a:t>
            </a:r>
            <a:br>
              <a:rPr lang="en-US" dirty="0"/>
            </a:br>
            <a:r>
              <a:rPr lang="en-GB" sz="1800" dirty="0"/>
              <a:t>Social Media Intelligence-Esc Rennes School of Business</a:t>
            </a:r>
            <a:br>
              <a:rPr lang="en-GB" dirty="0"/>
            </a:br>
            <a:endParaRPr lang="en-US" dirty="0"/>
          </a:p>
        </p:txBody>
      </p:sp>
      <p:sp>
        <p:nvSpPr>
          <p:cNvPr id="3" name="Subtitle 2">
            <a:extLst>
              <a:ext uri="{FF2B5EF4-FFF2-40B4-BE49-F238E27FC236}">
                <a16:creationId xmlns:a16="http://schemas.microsoft.com/office/drawing/2014/main" id="{7391EBE7-325D-49C3-B51A-AC10F9E32200}"/>
              </a:ext>
            </a:extLst>
          </p:cNvPr>
          <p:cNvSpPr txBox="1">
            <a:spLocks noGrp="1"/>
          </p:cNvSpPr>
          <p:nvPr>
            <p:ph type="subTitle" idx="1"/>
          </p:nvPr>
        </p:nvSpPr>
        <p:spPr>
          <a:xfrm>
            <a:off x="1159941" y="3088433"/>
            <a:ext cx="6858000" cy="1838848"/>
          </a:xfrm>
        </p:spPr>
        <p:txBody>
          <a:bodyPr>
            <a:noAutofit/>
          </a:bodyPr>
          <a:lstStyle/>
          <a:p>
            <a:pPr lvl="0">
              <a:lnSpc>
                <a:spcPct val="100000"/>
              </a:lnSpc>
            </a:pPr>
            <a:endParaRPr lang="en-GB" sz="2000" dirty="0"/>
          </a:p>
          <a:p>
            <a:pPr lvl="0">
              <a:lnSpc>
                <a:spcPct val="100000"/>
              </a:lnSpc>
            </a:pPr>
            <a:r>
              <a:rPr lang="bs-BA" sz="2000" dirty="0"/>
              <a:t>XIE Bomin </a:t>
            </a:r>
            <a:endParaRPr lang="en-US" sz="2000" dirty="0"/>
          </a:p>
          <a:p>
            <a:pPr lvl="0">
              <a:lnSpc>
                <a:spcPct val="100000"/>
              </a:lnSpc>
            </a:pPr>
            <a:r>
              <a:rPr lang="bs-BA" sz="2000" dirty="0"/>
              <a:t>ZHANG Jing </a:t>
            </a:r>
            <a:endParaRPr lang="en-US" sz="2000" dirty="0"/>
          </a:p>
          <a:p>
            <a:pPr lvl="0">
              <a:lnSpc>
                <a:spcPct val="100000"/>
              </a:lnSpc>
            </a:pPr>
            <a:r>
              <a:rPr lang="bs-BA" sz="2000" dirty="0"/>
              <a:t>SHARMA Kanika </a:t>
            </a:r>
            <a:endParaRPr lang="en-US" sz="2000" dirty="0"/>
          </a:p>
          <a:p>
            <a:pPr lvl="0">
              <a:lnSpc>
                <a:spcPct val="100000"/>
              </a:lnSpc>
            </a:pPr>
            <a:r>
              <a:rPr lang="bs-BA" sz="2000" dirty="0"/>
              <a:t>GOVINDHAN Muthu </a:t>
            </a:r>
            <a:endParaRPr lang="bs-BA" sz="2000" dirty="0">
              <a:solidFill>
                <a:srgbClr val="000000"/>
              </a:solidFill>
            </a:endParaRPr>
          </a:p>
          <a:p>
            <a:pPr lvl="0"/>
            <a:endParaRPr lang="bs-BA" sz="2000" dirty="0"/>
          </a:p>
        </p:txBody>
      </p:sp>
      <p:pic>
        <p:nvPicPr>
          <p:cNvPr id="4" name="Image 6" descr="Une image contenant intérieur&#10;&#10;Description générée avec un niveau de confiance élevé">
            <a:extLst>
              <a:ext uri="{FF2B5EF4-FFF2-40B4-BE49-F238E27FC236}">
                <a16:creationId xmlns:a16="http://schemas.microsoft.com/office/drawing/2014/main" id="{5A4B9E39-7F50-42DC-B263-630B4330B8EF}"/>
              </a:ext>
            </a:extLst>
          </p:cNvPr>
          <p:cNvPicPr>
            <a:picLocks noChangeAspect="1"/>
          </p:cNvPicPr>
          <p:nvPr/>
        </p:nvPicPr>
        <p:blipFill>
          <a:blip r:embed="rId2"/>
          <a:stretch>
            <a:fillRect/>
          </a:stretch>
        </p:blipFill>
        <p:spPr>
          <a:xfrm>
            <a:off x="985394" y="3654198"/>
            <a:ext cx="2175247" cy="1486704"/>
          </a:xfrm>
          <a:prstGeom prst="rect">
            <a:avLst/>
          </a:prstGeom>
          <a:noFill/>
          <a:ln cap="flat">
            <a:noFill/>
          </a:ln>
        </p:spPr>
      </p:pic>
      <p:pic>
        <p:nvPicPr>
          <p:cNvPr id="5" name="Image 6" descr="Une image contenant intérieur&#10;&#10;Description générée avec un niveau de confiance élevé">
            <a:extLst>
              <a:ext uri="{FF2B5EF4-FFF2-40B4-BE49-F238E27FC236}">
                <a16:creationId xmlns:a16="http://schemas.microsoft.com/office/drawing/2014/main" id="{4E2AB8B5-EFDE-4009-87CB-B97E76A07858}"/>
              </a:ext>
            </a:extLst>
          </p:cNvPr>
          <p:cNvPicPr>
            <a:picLocks noChangeAspect="1"/>
          </p:cNvPicPr>
          <p:nvPr/>
        </p:nvPicPr>
        <p:blipFill>
          <a:blip r:embed="rId2"/>
          <a:stretch>
            <a:fillRect/>
          </a:stretch>
        </p:blipFill>
        <p:spPr>
          <a:xfrm flipH="1">
            <a:off x="5905844" y="3665930"/>
            <a:ext cx="2157663" cy="1498088"/>
          </a:xfrm>
          <a:prstGeom prst="rect">
            <a:avLst/>
          </a:prstGeom>
          <a:noFill/>
          <a:ln cap="flat">
            <a:noFill/>
          </a:ln>
        </p:spPr>
      </p:pic>
      <p:pic>
        <p:nvPicPr>
          <p:cNvPr id="6" name="Image 4" descr="jfdhgdhfd">
            <a:extLst>
              <a:ext uri="{FF2B5EF4-FFF2-40B4-BE49-F238E27FC236}">
                <a16:creationId xmlns:a16="http://schemas.microsoft.com/office/drawing/2014/main" id="{FA528498-DD43-4606-BAFC-70F63DDB50AE}"/>
              </a:ext>
            </a:extLst>
          </p:cNvPr>
          <p:cNvPicPr>
            <a:picLocks noChangeAspect="1"/>
          </p:cNvPicPr>
          <p:nvPr/>
        </p:nvPicPr>
        <p:blipFill>
          <a:blip r:embed="rId3"/>
          <a:stretch>
            <a:fillRect/>
          </a:stretch>
        </p:blipFill>
        <p:spPr>
          <a:xfrm>
            <a:off x="2960305" y="464295"/>
            <a:ext cx="3559878" cy="1742855"/>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C9CD7D-C933-4C95-8DB5-AABDF0EED882}"/>
              </a:ext>
            </a:extLst>
          </p:cNvPr>
          <p:cNvSpPr>
            <a:spLocks noGrp="1"/>
          </p:cNvSpPr>
          <p:nvPr>
            <p:ph idx="1"/>
          </p:nvPr>
        </p:nvSpPr>
        <p:spPr>
          <a:xfrm>
            <a:off x="628650" y="1135162"/>
            <a:ext cx="8002166" cy="4173955"/>
          </a:xfrm>
        </p:spPr>
        <p:txBody>
          <a:bodyPr>
            <a:normAutofit fontScale="70000" lnSpcReduction="20000"/>
          </a:bodyPr>
          <a:lstStyle/>
          <a:p>
            <a:pPr>
              <a:lnSpc>
                <a:spcPct val="120000"/>
              </a:lnSpc>
            </a:pPr>
            <a:r>
              <a:rPr lang="en-US" dirty="0"/>
              <a:t>The success of the campaign will be monitored using various tools and analytics made available for HBO from the different forms of media used in the campaign. This will not only ensure that different targets are met but will also identify KPIs which can be made comparable to previous campaigns.</a:t>
            </a:r>
          </a:p>
          <a:p>
            <a:r>
              <a:rPr lang="en-US" dirty="0"/>
              <a:t>Measurement and control for the campaign will be </a:t>
            </a:r>
            <a:r>
              <a:rPr lang="en-US" dirty="0" err="1"/>
              <a:t>categorised</a:t>
            </a:r>
            <a:r>
              <a:rPr lang="en-US" dirty="0"/>
              <a:t> as:</a:t>
            </a:r>
          </a:p>
          <a:p>
            <a:pPr marL="0" indent="0">
              <a:buNone/>
            </a:pPr>
            <a:r>
              <a:rPr lang="en-US" dirty="0"/>
              <a:t>• Online advertising</a:t>
            </a:r>
          </a:p>
          <a:p>
            <a:pPr marL="0" indent="0">
              <a:buNone/>
            </a:pPr>
            <a:r>
              <a:rPr lang="en-US" dirty="0"/>
              <a:t>• Offline advertising</a:t>
            </a:r>
          </a:p>
          <a:p>
            <a:pPr marL="0" indent="0">
              <a:buNone/>
            </a:pPr>
            <a:r>
              <a:rPr lang="en-US" dirty="0"/>
              <a:t>• Social Media</a:t>
            </a:r>
          </a:p>
          <a:p>
            <a:pPr marL="0" indent="0">
              <a:buNone/>
            </a:pPr>
            <a:r>
              <a:rPr lang="en-US" dirty="0"/>
              <a:t>• Direct Marketing</a:t>
            </a:r>
          </a:p>
          <a:p>
            <a:pPr marL="0" indent="0">
              <a:buNone/>
            </a:pPr>
            <a:r>
              <a:rPr lang="en-US" dirty="0"/>
              <a:t>• Brand engagement</a:t>
            </a:r>
          </a:p>
          <a:p>
            <a:pPr marL="0" indent="0">
              <a:buNone/>
            </a:pPr>
            <a:r>
              <a:rPr lang="en-US" dirty="0"/>
              <a:t>• Sales volume</a:t>
            </a:r>
          </a:p>
        </p:txBody>
      </p:sp>
      <p:sp>
        <p:nvSpPr>
          <p:cNvPr id="3" name="Title 1">
            <a:extLst>
              <a:ext uri="{FF2B5EF4-FFF2-40B4-BE49-F238E27FC236}">
                <a16:creationId xmlns:a16="http://schemas.microsoft.com/office/drawing/2014/main" id="{3F9A5CBB-ED2E-44BD-B442-EC812D50573D}"/>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Measurement and Control</a:t>
            </a:r>
          </a:p>
          <a:p>
            <a:endParaRPr lang="en-US" dirty="0"/>
          </a:p>
        </p:txBody>
      </p:sp>
    </p:spTree>
    <p:extLst>
      <p:ext uri="{BB962C8B-B14F-4D97-AF65-F5344CB8AC3E}">
        <p14:creationId xmlns:p14="http://schemas.microsoft.com/office/powerpoint/2010/main" val="35906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47B81-0995-4067-8DD9-CDF5FCF5AB74}"/>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sz="3800" b="0" dirty="0"/>
              <a:t>Extraction of Tweets </a:t>
            </a:r>
            <a:r>
              <a:rPr lang="fr-FR" sz="3800" b="0" dirty="0" err="1"/>
              <a:t>Through</a:t>
            </a:r>
            <a:r>
              <a:rPr lang="fr-FR" sz="3800" b="0" dirty="0"/>
              <a:t> API</a:t>
            </a:r>
            <a:endParaRPr lang="fr-FR" sz="3800" dirty="0">
              <a:solidFill>
                <a:srgbClr val="000000"/>
              </a:solidFill>
            </a:endParaRPr>
          </a:p>
        </p:txBody>
      </p:sp>
      <p:pic>
        <p:nvPicPr>
          <p:cNvPr id="3" name="Image 4" descr="Une image contenant capture d’écran&#10;&#10;Description générée avec un niveau de confiance très élevé">
            <a:extLst>
              <a:ext uri="{FF2B5EF4-FFF2-40B4-BE49-F238E27FC236}">
                <a16:creationId xmlns:a16="http://schemas.microsoft.com/office/drawing/2014/main" id="{CC1F62C8-4687-435F-B737-1AEA418DF6F8}"/>
              </a:ext>
            </a:extLst>
          </p:cNvPr>
          <p:cNvPicPr>
            <a:picLocks noGrp="1" noChangeAspect="1"/>
          </p:cNvPicPr>
          <p:nvPr>
            <p:ph idx="1"/>
          </p:nvPr>
        </p:nvPicPr>
        <p:blipFill>
          <a:blip r:embed="rId2"/>
          <a:stretch>
            <a:fillRect/>
          </a:stretch>
        </p:blipFill>
        <p:spPr>
          <a:xfrm>
            <a:off x="863577" y="1354171"/>
            <a:ext cx="7410453" cy="398145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pic>
        <p:nvPicPr>
          <p:cNvPr id="2" name="Image 5" descr="Une image contenant capture d’écran&#10;&#10;Description générée avec un niveau de confiance très élevé">
            <a:extLst>
              <a:ext uri="{FF2B5EF4-FFF2-40B4-BE49-F238E27FC236}">
                <a16:creationId xmlns:a16="http://schemas.microsoft.com/office/drawing/2014/main" id="{A7D619BE-CED1-4A0A-B13F-6D57D780391B}"/>
              </a:ext>
            </a:extLst>
          </p:cNvPr>
          <p:cNvPicPr>
            <a:picLocks noGrp="1" noChangeAspect="1"/>
          </p:cNvPicPr>
          <p:nvPr>
            <p:ph idx="1"/>
          </p:nvPr>
        </p:nvPicPr>
        <p:blipFill>
          <a:blip r:embed="rId2"/>
          <a:stretch>
            <a:fillRect/>
          </a:stretch>
        </p:blipFill>
        <p:spPr>
          <a:xfrm>
            <a:off x="275235" y="1680064"/>
            <a:ext cx="4296765" cy="3497872"/>
          </a:xfrm>
        </p:spPr>
      </p:pic>
      <p:pic>
        <p:nvPicPr>
          <p:cNvPr id="3" name="Image 11" descr="Une image contenant capture d’écran&#10;&#10;Description générée avec un niveau de confiance très élevé">
            <a:extLst>
              <a:ext uri="{FF2B5EF4-FFF2-40B4-BE49-F238E27FC236}">
                <a16:creationId xmlns:a16="http://schemas.microsoft.com/office/drawing/2014/main" id="{216F0FB5-562B-4BA1-B441-FD95789818BA}"/>
              </a:ext>
            </a:extLst>
          </p:cNvPr>
          <p:cNvPicPr>
            <a:picLocks noGrp="1" noChangeAspect="1"/>
          </p:cNvPicPr>
          <p:nvPr>
            <p:ph idx="2"/>
          </p:nvPr>
        </p:nvPicPr>
        <p:blipFill>
          <a:blip r:embed="rId3"/>
          <a:stretch>
            <a:fillRect/>
          </a:stretch>
        </p:blipFill>
        <p:spPr>
          <a:xfrm>
            <a:off x="4572000" y="1667820"/>
            <a:ext cx="4294973" cy="3510116"/>
          </a:xfrm>
        </p:spPr>
      </p:pic>
      <p:sp>
        <p:nvSpPr>
          <p:cNvPr id="4" name="Titre 1">
            <a:extLst>
              <a:ext uri="{FF2B5EF4-FFF2-40B4-BE49-F238E27FC236}">
                <a16:creationId xmlns:a16="http://schemas.microsoft.com/office/drawing/2014/main" id="{529DEB9B-D274-46D7-B232-CDFCDDAECB35}"/>
              </a:ext>
            </a:extLst>
          </p:cNvPr>
          <p:cNvSpPr txBox="1">
            <a:spLocks/>
          </p:cNvSpPr>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fr-FR" sz="3800" b="0"/>
              <a:t>Extraction of Tweets Through API</a:t>
            </a:r>
            <a:endParaRPr lang="fr-FR" sz="380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7555E-FB4C-419C-9619-10628E774912}"/>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dirty="0"/>
              <a:t>Access Key/Secret/URL</a:t>
            </a:r>
          </a:p>
        </p:txBody>
      </p:sp>
      <p:pic>
        <p:nvPicPr>
          <p:cNvPr id="3" name="Image 4" descr="Une image contenant capture d’écran&#10;&#10;Description générée avec un niveau de confiance très élevé">
            <a:extLst>
              <a:ext uri="{FF2B5EF4-FFF2-40B4-BE49-F238E27FC236}">
                <a16:creationId xmlns:a16="http://schemas.microsoft.com/office/drawing/2014/main" id="{1738E91B-D4FF-4917-8AFA-E761C3BD4D38}"/>
              </a:ext>
            </a:extLst>
          </p:cNvPr>
          <p:cNvPicPr>
            <a:picLocks noGrp="1" noChangeAspect="1"/>
          </p:cNvPicPr>
          <p:nvPr>
            <p:ph idx="1"/>
          </p:nvPr>
        </p:nvPicPr>
        <p:blipFill>
          <a:blip r:embed="rId2"/>
          <a:stretch>
            <a:fillRect/>
          </a:stretch>
        </p:blipFill>
        <p:spPr>
          <a:xfrm>
            <a:off x="854049" y="1311569"/>
            <a:ext cx="7429500" cy="398145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CE3A9D-D1E9-42F7-9BEA-6D48D7A2BF19}"/>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a:t>Data C</a:t>
            </a:r>
            <a:r>
              <a:rPr lang="fr-FR" b="0"/>
              <a:t>leaning</a:t>
            </a:r>
            <a:r>
              <a:rPr lang="fr-FR"/>
              <a:t> </a:t>
            </a:r>
          </a:p>
        </p:txBody>
      </p:sp>
      <p:sp>
        <p:nvSpPr>
          <p:cNvPr id="3" name="Espace réservé du contenu 3">
            <a:extLst>
              <a:ext uri="{FF2B5EF4-FFF2-40B4-BE49-F238E27FC236}">
                <a16:creationId xmlns:a16="http://schemas.microsoft.com/office/drawing/2014/main" id="{D6571260-BBD4-45EF-9978-1757FB9B94E7}"/>
              </a:ext>
            </a:extLst>
          </p:cNvPr>
          <p:cNvSpPr txBox="1">
            <a:spLocks noGrp="1"/>
          </p:cNvSpPr>
          <p:nvPr>
            <p:ph idx="1"/>
          </p:nvPr>
        </p:nvSpPr>
        <p:spPr>
          <a:xfrm>
            <a:off x="4884522" y="1792675"/>
            <a:ext cx="3886200" cy="4351336"/>
          </a:xfrm>
        </p:spPr>
        <p:txBody>
          <a:bodyPr>
            <a:normAutofit fontScale="92500" lnSpcReduction="10000"/>
          </a:bodyPr>
          <a:lstStyle/>
          <a:p>
            <a:pPr lvl="0"/>
            <a:r>
              <a:rPr lang="fr-FR" dirty="0" err="1"/>
              <a:t>We</a:t>
            </a:r>
            <a:r>
              <a:rPr lang="fr-FR" dirty="0"/>
              <a:t> are </a:t>
            </a:r>
            <a:r>
              <a:rPr lang="fr-FR" dirty="0" err="1"/>
              <a:t>removed</a:t>
            </a:r>
            <a:r>
              <a:rPr lang="fr-FR" dirty="0"/>
              <a:t> (Retweet, links http, html tags, at (@), ponctuation, /n, </a:t>
            </a:r>
            <a:r>
              <a:rPr lang="fr-FR" dirty="0" err="1"/>
              <a:t>numbers</a:t>
            </a:r>
            <a:r>
              <a:rPr lang="fr-FR" dirty="0"/>
              <a:t>/Digits, </a:t>
            </a:r>
            <a:r>
              <a:rPr lang="fr-FR" dirty="0" err="1"/>
              <a:t>tabs</a:t>
            </a:r>
            <a:r>
              <a:rPr lang="fr-FR" dirty="0"/>
              <a:t>, </a:t>
            </a:r>
            <a:r>
              <a:rPr lang="fr-FR" dirty="0" err="1"/>
              <a:t>blank</a:t>
            </a:r>
            <a:r>
              <a:rPr lang="fr-FR" dirty="0"/>
              <a:t> </a:t>
            </a:r>
            <a:r>
              <a:rPr lang="fr-FR" dirty="0" err="1"/>
              <a:t>spaces</a:t>
            </a:r>
            <a:r>
              <a:rPr lang="fr-FR" dirty="0"/>
              <a:t> at the </a:t>
            </a:r>
            <a:r>
              <a:rPr lang="fr-FR" dirty="0" err="1"/>
              <a:t>beginning</a:t>
            </a:r>
            <a:r>
              <a:rPr lang="fr-FR" dirty="0"/>
              <a:t> and the </a:t>
            </a:r>
            <a:r>
              <a:rPr lang="fr-FR" dirty="0" err="1"/>
              <a:t>blank</a:t>
            </a:r>
            <a:r>
              <a:rPr lang="fr-FR" dirty="0"/>
              <a:t> </a:t>
            </a:r>
            <a:r>
              <a:rPr lang="fr-FR" dirty="0" err="1"/>
              <a:t>space</a:t>
            </a:r>
            <a:r>
              <a:rPr lang="fr-FR" dirty="0"/>
              <a:t> at the end) </a:t>
            </a:r>
            <a:r>
              <a:rPr lang="fr-FR" dirty="0" err="1"/>
              <a:t>because</a:t>
            </a:r>
            <a:r>
              <a:rPr lang="fr-FR" dirty="0"/>
              <a:t> if </a:t>
            </a:r>
            <a:r>
              <a:rPr lang="fr-FR" dirty="0" err="1"/>
              <a:t>we</a:t>
            </a:r>
            <a:r>
              <a:rPr lang="fr-FR" dirty="0"/>
              <a:t> are not </a:t>
            </a:r>
            <a:r>
              <a:rPr lang="fr-FR" dirty="0" err="1"/>
              <a:t>remove</a:t>
            </a:r>
            <a:r>
              <a:rPr lang="fr-FR" dirty="0"/>
              <a:t> </a:t>
            </a:r>
            <a:r>
              <a:rPr lang="fr-FR" dirty="0" err="1"/>
              <a:t>this</a:t>
            </a:r>
            <a:r>
              <a:rPr lang="fr-FR" dirty="0"/>
              <a:t> all </a:t>
            </a:r>
            <a:r>
              <a:rPr lang="fr-FR" dirty="0" err="1"/>
              <a:t>we</a:t>
            </a:r>
            <a:r>
              <a:rPr lang="fr-FR" dirty="0"/>
              <a:t> are </a:t>
            </a:r>
            <a:r>
              <a:rPr lang="fr-FR" dirty="0" err="1"/>
              <a:t>facing</a:t>
            </a:r>
            <a:r>
              <a:rPr lang="fr-FR" dirty="0"/>
              <a:t> the </a:t>
            </a:r>
            <a:r>
              <a:rPr lang="fr-FR" dirty="0" err="1"/>
              <a:t>problem</a:t>
            </a:r>
            <a:r>
              <a:rPr lang="fr-FR" dirty="0"/>
              <a:t> </a:t>
            </a:r>
            <a:r>
              <a:rPr lang="fr-FR" dirty="0" err="1"/>
              <a:t>word</a:t>
            </a:r>
            <a:r>
              <a:rPr lang="fr-FR" dirty="0"/>
              <a:t> cloud.   </a:t>
            </a:r>
          </a:p>
          <a:p>
            <a:pPr lvl="0"/>
            <a:endParaRPr lang="fr-FR" dirty="0"/>
          </a:p>
        </p:txBody>
      </p:sp>
      <p:pic>
        <p:nvPicPr>
          <p:cNvPr id="4" name="Image 11" descr="Une image contenant texte&#10;&#10;Description générée avec un niveau de confiance très élevé">
            <a:extLst>
              <a:ext uri="{FF2B5EF4-FFF2-40B4-BE49-F238E27FC236}">
                <a16:creationId xmlns:a16="http://schemas.microsoft.com/office/drawing/2014/main" id="{4206ABE8-DE5D-486D-8011-65D9E2DEACBA}"/>
              </a:ext>
            </a:extLst>
          </p:cNvPr>
          <p:cNvPicPr>
            <a:picLocks noGrp="1" noChangeAspect="1"/>
          </p:cNvPicPr>
          <p:nvPr>
            <p:ph idx="2"/>
          </p:nvPr>
        </p:nvPicPr>
        <p:blipFill rotWithShape="1">
          <a:blip r:embed="rId2"/>
          <a:srcRect r="5159"/>
          <a:stretch/>
        </p:blipFill>
        <p:spPr>
          <a:xfrm>
            <a:off x="286838" y="1895926"/>
            <a:ext cx="4482870" cy="3370688"/>
          </a:xfrm>
          <a:effectLst>
            <a:softEdge rad="254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0CDD0-876C-4B86-A7F1-98D65D94E502}"/>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br>
              <a:rPr lang="fr-FR" b="0" dirty="0">
                <a:solidFill>
                  <a:srgbClr val="000000"/>
                </a:solidFill>
              </a:rPr>
            </a:br>
            <a:r>
              <a:rPr lang="fr-FR" b="0" dirty="0"/>
              <a:t>Sentiment </a:t>
            </a:r>
            <a:r>
              <a:rPr lang="fr-FR" b="0" dirty="0" err="1"/>
              <a:t>Analysis</a:t>
            </a:r>
            <a:endParaRPr lang="fr-FR" dirty="0">
              <a:solidFill>
                <a:srgbClr val="000000"/>
              </a:solidFill>
            </a:endParaRPr>
          </a:p>
          <a:p>
            <a:pPr lvl="0"/>
            <a:endParaRPr lang="fr-FR" dirty="0">
              <a:solidFill>
                <a:srgbClr val="000000"/>
              </a:solidFill>
            </a:endParaRPr>
          </a:p>
        </p:txBody>
      </p:sp>
      <p:sp>
        <p:nvSpPr>
          <p:cNvPr id="3" name="Espace réservé du contenu 2">
            <a:extLst>
              <a:ext uri="{FF2B5EF4-FFF2-40B4-BE49-F238E27FC236}">
                <a16:creationId xmlns:a16="http://schemas.microsoft.com/office/drawing/2014/main" id="{91471201-B207-42F3-8E17-C05A81681C69}"/>
              </a:ext>
            </a:extLst>
          </p:cNvPr>
          <p:cNvSpPr txBox="1"/>
          <p:nvPr/>
        </p:nvSpPr>
        <p:spPr>
          <a:xfrm>
            <a:off x="3245708" y="1690688"/>
            <a:ext cx="4965140" cy="4572374"/>
          </a:xfrm>
          <a:prstGeom prst="rect">
            <a:avLst/>
          </a:prstGeom>
          <a:noFill/>
          <a:ln cap="flat">
            <a:noFill/>
          </a:ln>
        </p:spPr>
        <p:txBody>
          <a:bodyPr vert="horz" wrap="square" lIns="91440" tIns="45720" rIns="91440" bIns="45720" anchor="t" anchorCtr="0" compatLnSpc="1">
            <a:normAutofit/>
          </a:bodyPr>
          <a:lstStyle/>
          <a:p>
            <a:pPr marL="685800" marR="0" lvl="0" indent="-457200" algn="just" defTabSz="914400" rtl="0" fontAlgn="auto" hangingPunct="1">
              <a:lnSpc>
                <a:spcPct val="90000"/>
              </a:lnSpc>
              <a:spcBef>
                <a:spcPts val="100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2800" b="0" i="0" u="none" strike="noStrike" kern="1200" cap="none" spc="0" baseline="0" dirty="0">
                <a:solidFill>
                  <a:srgbClr val="F9DDAD"/>
                </a:solidFill>
                <a:uFillTx/>
                <a:latin typeface="Trebuchet MS"/>
              </a:rPr>
              <a:t>A </a:t>
            </a:r>
            <a:r>
              <a:rPr lang="fr-FR" sz="2800" b="0" i="0" u="none" strike="noStrike" kern="1200" cap="none" spc="0" baseline="0" dirty="0" err="1">
                <a:solidFill>
                  <a:srgbClr val="F9DDAD"/>
                </a:solidFill>
                <a:uFillTx/>
                <a:latin typeface="Trebuchet MS"/>
              </a:rPr>
              <a:t>dictionary</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is</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used</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that</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associates</a:t>
            </a:r>
            <a:r>
              <a:rPr lang="fr-FR" sz="2800" b="0" i="0" u="none" strike="noStrike" kern="1200" cap="none" spc="0" baseline="0" dirty="0">
                <a:solidFill>
                  <a:srgbClr val="F9DDAD"/>
                </a:solidFill>
                <a:uFillTx/>
                <a:latin typeface="Trebuchet MS"/>
              </a:rPr>
              <a:t> the </a:t>
            </a:r>
            <a:r>
              <a:rPr lang="fr-FR" sz="2800" b="0" i="0" u="none" strike="noStrike" kern="1200" cap="none" spc="0" baseline="0" dirty="0" err="1">
                <a:solidFill>
                  <a:srgbClr val="F9DDAD"/>
                </a:solidFill>
                <a:uFillTx/>
                <a:latin typeface="Trebuchet MS"/>
              </a:rPr>
              <a:t>words</a:t>
            </a:r>
            <a:r>
              <a:rPr lang="fr-FR" sz="2800" b="0" i="0" u="none" strike="noStrike" kern="1200" cap="none" spc="0" baseline="0" dirty="0">
                <a:solidFill>
                  <a:srgbClr val="F9DDAD"/>
                </a:solidFill>
                <a:uFillTx/>
                <a:latin typeface="Trebuchet MS"/>
              </a:rPr>
              <a:t> to </a:t>
            </a:r>
            <a:r>
              <a:rPr lang="fr-FR" sz="2800" b="0" i="0" u="none" strike="noStrike" kern="1200" cap="none" spc="0" baseline="0" dirty="0" err="1">
                <a:solidFill>
                  <a:srgbClr val="F9DDAD"/>
                </a:solidFill>
                <a:uFillTx/>
                <a:latin typeface="Trebuchet MS"/>
              </a:rPr>
              <a:t>eight</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different</a:t>
            </a:r>
            <a:r>
              <a:rPr lang="fr-FR" sz="2800" b="0" i="0" u="none" strike="noStrike" kern="1200" cap="none" spc="0" baseline="0" dirty="0">
                <a:solidFill>
                  <a:srgbClr val="F9DDAD"/>
                </a:solidFill>
                <a:uFillTx/>
                <a:latin typeface="Trebuchet MS"/>
              </a:rPr>
              <a:t> </a:t>
            </a:r>
            <a:r>
              <a:rPr lang="fr-FR" sz="2800" b="0" i="0" u="none" strike="noStrike" kern="1200" cap="none" spc="0" baseline="0" dirty="0" err="1">
                <a:solidFill>
                  <a:srgbClr val="F9DDAD"/>
                </a:solidFill>
                <a:uFillTx/>
                <a:latin typeface="Trebuchet MS"/>
              </a:rPr>
              <a:t>emotions</a:t>
            </a:r>
            <a:r>
              <a:rPr lang="fr-FR" sz="2800" b="0" i="0" u="none" strike="noStrike" kern="1200" cap="none" spc="0" baseline="0" dirty="0">
                <a:solidFill>
                  <a:srgbClr val="F9DDAD"/>
                </a:solidFill>
                <a:uFillTx/>
                <a:latin typeface="Trebuchet MS"/>
              </a:rPr>
              <a:t> and a </a:t>
            </a:r>
            <a:r>
              <a:rPr lang="fr-FR" sz="2800" b="0" i="0" u="none" strike="noStrike" kern="1200" cap="none" spc="0" baseline="0" dirty="0" err="1">
                <a:solidFill>
                  <a:srgbClr val="F9DDAD"/>
                </a:solidFill>
                <a:uFillTx/>
                <a:latin typeface="Trebuchet MS"/>
              </a:rPr>
              <a:t>negative</a:t>
            </a:r>
            <a:r>
              <a:rPr lang="fr-FR" sz="2800" b="0" i="0" u="none" strike="noStrike" kern="1200" cap="none" spc="0" baseline="0" dirty="0">
                <a:solidFill>
                  <a:srgbClr val="F9DDAD"/>
                </a:solidFill>
                <a:uFillTx/>
                <a:latin typeface="Trebuchet MS"/>
              </a:rPr>
              <a:t>/Positive sentiment.</a:t>
            </a:r>
            <a:endParaRPr lang="fr-FR" sz="2800" dirty="0">
              <a:solidFill>
                <a:srgbClr val="000000"/>
              </a:solidFill>
              <a:latin typeface="Trebuchet MS"/>
            </a:endParaRPr>
          </a:p>
          <a:p>
            <a:pPr marL="571500" marR="0" lvl="0" indent="-342900" algn="just" defTabSz="914400" rtl="0" fontAlgn="auto" hangingPunct="1">
              <a:lnSpc>
                <a:spcPct val="90000"/>
              </a:lnSpc>
              <a:spcBef>
                <a:spcPts val="100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sz="2400" dirty="0">
                <a:solidFill>
                  <a:srgbClr val="F9DDAD"/>
                </a:solidFill>
                <a:latin typeface="Trebuchet MS"/>
              </a:rPr>
              <a:t>T</a:t>
            </a:r>
            <a:r>
              <a:rPr lang="fr-FR" sz="2400" b="0" i="0" u="none" strike="noStrike" kern="1200" cap="none" spc="0" baseline="0" dirty="0">
                <a:solidFill>
                  <a:srgbClr val="F9DDAD"/>
                </a:solidFill>
                <a:uFillTx/>
                <a:latin typeface="Trebuchet MS"/>
              </a:rPr>
              <a:t>he Word-Emotion Association of </a:t>
            </a:r>
            <a:r>
              <a:rPr lang="fr-FR" sz="2400" b="0" i="0" u="none" strike="noStrike" kern="1200" cap="none" spc="0" baseline="0" dirty="0" err="1">
                <a:solidFill>
                  <a:srgbClr val="F9DDAD"/>
                </a:solidFill>
                <a:uFillTx/>
                <a:latin typeface="Trebuchet MS"/>
              </a:rPr>
              <a:t>Saif</a:t>
            </a:r>
            <a:r>
              <a:rPr lang="fr-FR" sz="2400" b="0" i="0" u="none" strike="noStrike" kern="1200" cap="none" spc="0" baseline="0" dirty="0">
                <a:solidFill>
                  <a:srgbClr val="F9DDAD"/>
                </a:solidFill>
                <a:uFillTx/>
                <a:latin typeface="Trebuchet MS"/>
              </a:rPr>
              <a:t> Mohammad and Peter </a:t>
            </a:r>
            <a:r>
              <a:rPr lang="fr-FR" sz="2400" b="0" i="0" u="none" strike="noStrike" kern="1200" cap="none" spc="0" baseline="0" dirty="0" err="1">
                <a:solidFill>
                  <a:srgbClr val="F9DDAD"/>
                </a:solidFill>
                <a:uFillTx/>
                <a:latin typeface="Trebuchet MS"/>
              </a:rPr>
              <a:t>Turney</a:t>
            </a:r>
            <a:r>
              <a:rPr lang="fr-FR" sz="2400" b="0" i="0" u="none" strike="noStrike" kern="1200" cap="none" spc="0" baseline="0" dirty="0">
                <a:solidFill>
                  <a:srgbClr val="F9DDAD"/>
                </a:solidFill>
                <a:uFillTx/>
                <a:latin typeface="Trebuchet MS"/>
              </a:rPr>
              <a:t>.</a:t>
            </a:r>
            <a:r>
              <a:rPr lang="fr-FR" sz="2800" b="0" i="0" u="none" strike="noStrike" kern="1200" cap="none" spc="0" baseline="0" dirty="0">
                <a:solidFill>
                  <a:srgbClr val="F9DDAD"/>
                </a:solidFill>
                <a:uFillTx/>
                <a:latin typeface="Trebuchet MS"/>
              </a:rPr>
              <a:t> </a:t>
            </a:r>
            <a:endParaRPr lang="fr-FR" sz="2800" b="0" i="0" u="none" strike="noStrike" kern="1200" cap="none" spc="0" baseline="0" dirty="0">
              <a:solidFill>
                <a:srgbClr val="000000"/>
              </a:solidFill>
              <a:uFillTx/>
              <a:latin typeface="Trebuchet MS"/>
            </a:endParaRPr>
          </a:p>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endParaRPr lang="fr-FR" sz="2800" b="0" i="0" u="none" strike="noStrike" kern="1200" cap="none" spc="0" baseline="0" dirty="0">
              <a:solidFill>
                <a:srgbClr val="F9DDAD"/>
              </a:solidFill>
              <a:uFillTx/>
              <a:latin typeface="Trebuchet MS"/>
            </a:endParaRPr>
          </a:p>
        </p:txBody>
      </p:sp>
      <p:pic>
        <p:nvPicPr>
          <p:cNvPr id="2050" name="Picture 2" descr="âEMOTION.gifâçå¾çæç´¢ç»æ">
            <a:extLst>
              <a:ext uri="{FF2B5EF4-FFF2-40B4-BE49-F238E27FC236}">
                <a16:creationId xmlns:a16="http://schemas.microsoft.com/office/drawing/2014/main" id="{3C5199FF-2095-4F22-A568-C92B2CFA4B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751" y="2133085"/>
            <a:ext cx="3455773" cy="2591830"/>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ç¸å³å¾ç">
            <a:extLst>
              <a:ext uri="{FF2B5EF4-FFF2-40B4-BE49-F238E27FC236}">
                <a16:creationId xmlns:a16="http://schemas.microsoft.com/office/drawing/2014/main" id="{51FCA33B-2CB7-4EFF-814D-7AA8CC4D2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77673"/>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06F39D05-3C91-4B72-9456-3487120B2DD9}"/>
              </a:ext>
            </a:extLst>
          </p:cNvPr>
          <p:cNvSpPr txBox="1">
            <a:spLocks/>
          </p:cNvSpPr>
          <p:nvPr/>
        </p:nvSpPr>
        <p:spPr>
          <a:xfrm>
            <a:off x="685799" y="2363611"/>
            <a:ext cx="7886700" cy="132555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br>
              <a:rPr lang="fr-FR" sz="6000" dirty="0">
                <a:solidFill>
                  <a:srgbClr val="FFFF00"/>
                </a:solidFill>
              </a:rPr>
            </a:br>
            <a:r>
              <a:rPr lang="fr-FR" sz="6000" dirty="0">
                <a:solidFill>
                  <a:srgbClr val="FFFF00"/>
                </a:solidFill>
              </a:rPr>
              <a:t>Sentiment </a:t>
            </a:r>
            <a:r>
              <a:rPr lang="fr-FR" sz="6000" dirty="0" err="1">
                <a:solidFill>
                  <a:srgbClr val="FFFF00"/>
                </a:solidFill>
              </a:rPr>
              <a:t>Analysis</a:t>
            </a:r>
            <a:endParaRPr lang="fr-FR" sz="6000" dirty="0">
              <a:solidFill>
                <a:srgbClr val="FFFF00"/>
              </a:solidFill>
            </a:endParaRPr>
          </a:p>
          <a:p>
            <a:endParaRPr lang="fr-FR" sz="6000" dirty="0">
              <a:solidFill>
                <a:srgbClr val="FFFF00"/>
              </a:solidFill>
            </a:endParaRPr>
          </a:p>
        </p:txBody>
      </p:sp>
    </p:spTree>
    <p:extLst>
      <p:ext uri="{BB962C8B-B14F-4D97-AF65-F5344CB8AC3E}">
        <p14:creationId xmlns:p14="http://schemas.microsoft.com/office/powerpoint/2010/main" val="995546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BEE2E-F4B3-4B23-BFCB-02056A89200D}"/>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br>
              <a:rPr lang="fr-FR" b="0">
                <a:solidFill>
                  <a:srgbClr val="000000"/>
                </a:solidFill>
              </a:rPr>
            </a:br>
            <a:r>
              <a:rPr lang="fr-FR" b="0"/>
              <a:t>Sentiment Analysis</a:t>
            </a:r>
            <a:endParaRPr lang="fr-FR">
              <a:solidFill>
                <a:srgbClr val="000000"/>
              </a:solidFill>
            </a:endParaRPr>
          </a:p>
          <a:p>
            <a:pPr lvl="0"/>
            <a:endParaRPr lang="fr-FR">
              <a:solidFill>
                <a:srgbClr val="000000"/>
              </a:solidFill>
            </a:endParaRPr>
          </a:p>
        </p:txBody>
      </p:sp>
      <p:pic>
        <p:nvPicPr>
          <p:cNvPr id="3" name="Image 3" descr="Une image contenant capture d’écran&#10;&#10;Description générée avec un niveau de confiance très élevé">
            <a:extLst>
              <a:ext uri="{FF2B5EF4-FFF2-40B4-BE49-F238E27FC236}">
                <a16:creationId xmlns:a16="http://schemas.microsoft.com/office/drawing/2014/main" id="{8F39C274-12A3-4F2E-9DE8-C856F0A33B8C}"/>
              </a:ext>
            </a:extLst>
          </p:cNvPr>
          <p:cNvPicPr>
            <a:picLocks noChangeAspect="1"/>
          </p:cNvPicPr>
          <p:nvPr/>
        </p:nvPicPr>
        <p:blipFill>
          <a:blip r:embed="rId2"/>
          <a:stretch>
            <a:fillRect/>
          </a:stretch>
        </p:blipFill>
        <p:spPr>
          <a:xfrm>
            <a:off x="229889" y="2020110"/>
            <a:ext cx="4034725" cy="2817787"/>
          </a:xfrm>
          <a:prstGeom prst="rect">
            <a:avLst/>
          </a:prstGeom>
          <a:noFill/>
          <a:ln cap="flat">
            <a:noFill/>
          </a:ln>
        </p:spPr>
      </p:pic>
      <p:sp>
        <p:nvSpPr>
          <p:cNvPr id="4" name="ZoneTexte 4">
            <a:extLst>
              <a:ext uri="{FF2B5EF4-FFF2-40B4-BE49-F238E27FC236}">
                <a16:creationId xmlns:a16="http://schemas.microsoft.com/office/drawing/2014/main" id="{2464AA1E-AF09-4E2A-A682-E5AC8D37ACE6}"/>
              </a:ext>
            </a:extLst>
          </p:cNvPr>
          <p:cNvSpPr txBox="1"/>
          <p:nvPr/>
        </p:nvSpPr>
        <p:spPr>
          <a:xfrm>
            <a:off x="529529" y="1534335"/>
            <a:ext cx="4572000"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F9DDAD"/>
                </a:solidFill>
                <a:uFillTx/>
                <a:latin typeface="Trebuchet MS"/>
              </a:rPr>
              <a:t>4.1 Sentiment Evaluation</a:t>
            </a:r>
            <a:endParaRPr lang="fr-FR" sz="2400" b="0" i="0" u="none" strike="noStrike" kern="1200" cap="none" spc="0" baseline="0">
              <a:solidFill>
                <a:srgbClr val="000000"/>
              </a:solidFill>
              <a:uFillTx/>
              <a:latin typeface="Trebuchet MS"/>
            </a:endParaRPr>
          </a:p>
        </p:txBody>
      </p:sp>
      <p:sp>
        <p:nvSpPr>
          <p:cNvPr id="5" name="ZoneTexte 5">
            <a:extLst>
              <a:ext uri="{FF2B5EF4-FFF2-40B4-BE49-F238E27FC236}">
                <a16:creationId xmlns:a16="http://schemas.microsoft.com/office/drawing/2014/main" id="{2A373FB2-FD53-48E5-ABA7-AC7A34A96756}"/>
              </a:ext>
            </a:extLst>
          </p:cNvPr>
          <p:cNvSpPr txBox="1"/>
          <p:nvPr/>
        </p:nvSpPr>
        <p:spPr>
          <a:xfrm>
            <a:off x="4417018" y="1920543"/>
            <a:ext cx="4572000" cy="120032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dirty="0">
                <a:solidFill>
                  <a:srgbClr val="F9DDAD"/>
                </a:solidFill>
                <a:latin typeface="Trebuchet MS"/>
              </a:rPr>
              <a:t>First line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dirty="0">
                <a:solidFill>
                  <a:srgbClr val="F9DDAD"/>
                </a:solidFill>
                <a:latin typeface="Trebuchet MS"/>
              </a:rPr>
              <a:t>"I </a:t>
            </a:r>
            <a:r>
              <a:rPr lang="fr-FR" dirty="0" err="1">
                <a:solidFill>
                  <a:srgbClr val="F9DDAD"/>
                </a:solidFill>
                <a:latin typeface="Trebuchet MS"/>
              </a:rPr>
              <a:t>hate</a:t>
            </a:r>
            <a:r>
              <a:rPr lang="fr-FR" dirty="0">
                <a:solidFill>
                  <a:srgbClr val="F9DDAD"/>
                </a:solidFill>
                <a:latin typeface="Trebuchet MS"/>
              </a:rPr>
              <a:t> '</a:t>
            </a:r>
            <a:r>
              <a:rPr lang="fr-FR" dirty="0" err="1">
                <a:solidFill>
                  <a:srgbClr val="F9DDAD"/>
                </a:solidFill>
                <a:latin typeface="Trebuchet MS"/>
              </a:rPr>
              <a:t>game</a:t>
            </a:r>
            <a:r>
              <a:rPr lang="fr-FR" dirty="0">
                <a:solidFill>
                  <a:srgbClr val="F9DDAD"/>
                </a:solidFill>
                <a:latin typeface="Trebuchet MS"/>
              </a:rPr>
              <a:t> of </a:t>
            </a:r>
            <a:r>
              <a:rPr lang="fr-FR" dirty="0" err="1">
                <a:solidFill>
                  <a:srgbClr val="F9DDAD"/>
                </a:solidFill>
                <a:latin typeface="Trebuchet MS"/>
              </a:rPr>
              <a:t>thrones</a:t>
            </a:r>
            <a:r>
              <a:rPr lang="fr-FR" dirty="0">
                <a:solidFill>
                  <a:srgbClr val="F9DDAD"/>
                </a:solidFill>
                <a:latin typeface="Trebuchet MS"/>
              </a:rPr>
              <a:t>', a </a:t>
            </a:r>
            <a:r>
              <a:rPr lang="fr-FR" dirty="0" err="1">
                <a:solidFill>
                  <a:srgbClr val="F9DDAD"/>
                </a:solidFill>
                <a:latin typeface="Trebuchet MS"/>
              </a:rPr>
              <a:t>incredible</a:t>
            </a:r>
            <a:r>
              <a:rPr lang="fr-FR" dirty="0">
                <a:solidFill>
                  <a:srgbClr val="F9DDAD"/>
                </a:solidFill>
                <a:latin typeface="Trebuchet MS"/>
              </a:rPr>
              <a:t> and </a:t>
            </a:r>
            <a:r>
              <a:rPr lang="fr-FR" dirty="0" err="1">
                <a:solidFill>
                  <a:srgbClr val="F9DDAD"/>
                </a:solidFill>
                <a:latin typeface="Trebuchet MS"/>
              </a:rPr>
              <a:t>deceiving</a:t>
            </a:r>
            <a:r>
              <a:rPr lang="fr-FR" dirty="0">
                <a:solidFill>
                  <a:srgbClr val="F9DDAD"/>
                </a:solidFill>
                <a:latin typeface="Trebuchet MS"/>
              </a:rPr>
              <a:t> </a:t>
            </a:r>
            <a:r>
              <a:rPr lang="fr-FR" dirty="0" err="1">
                <a:solidFill>
                  <a:srgbClr val="F9DDAD"/>
                </a:solidFill>
                <a:latin typeface="Trebuchet MS"/>
              </a:rPr>
              <a:t>movie</a:t>
            </a:r>
            <a:r>
              <a:rPr lang="fr-FR" dirty="0">
                <a:solidFill>
                  <a:srgbClr val="F9DDAD"/>
                </a:solidFill>
                <a:latin typeface="Trebuchet MS"/>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b="0" i="0" u="none" strike="noStrike" kern="1200" cap="none" spc="0" baseline="0" dirty="0">
              <a:solidFill>
                <a:srgbClr val="FFE599"/>
              </a:solidFill>
              <a:uFillTx/>
              <a:latin typeface="Times New Roman"/>
              <a:cs typeface="Times New Roman"/>
            </a:endParaRPr>
          </a:p>
        </p:txBody>
      </p:sp>
      <p:sp>
        <p:nvSpPr>
          <p:cNvPr id="6" name="ZoneTexte 6">
            <a:extLst>
              <a:ext uri="{FF2B5EF4-FFF2-40B4-BE49-F238E27FC236}">
                <a16:creationId xmlns:a16="http://schemas.microsoft.com/office/drawing/2014/main" id="{779E44B0-2207-421E-8116-8DE937C12E41}"/>
              </a:ext>
            </a:extLst>
          </p:cNvPr>
          <p:cNvSpPr txBox="1"/>
          <p:nvPr/>
        </p:nvSpPr>
        <p:spPr>
          <a:xfrm>
            <a:off x="4417018" y="2859894"/>
            <a:ext cx="4572000" cy="92333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fr-FR" kern="0" dirty="0" err="1">
                <a:solidFill>
                  <a:srgbClr val="F9DDAD"/>
                </a:solidFill>
                <a:latin typeface="Trebuchet MS"/>
              </a:rPr>
              <a:t>Fourth</a:t>
            </a:r>
            <a:r>
              <a:rPr lang="fr-FR" kern="0" dirty="0">
                <a:solidFill>
                  <a:srgbClr val="F9DDAD"/>
                </a:solidFill>
                <a:latin typeface="Trebuchet MS"/>
              </a:rPr>
              <a:t> line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0" i="0" u="none" strike="noStrike" kern="1200" cap="none" spc="0" baseline="0" dirty="0">
                <a:solidFill>
                  <a:srgbClr val="FFE599"/>
                </a:solidFill>
                <a:uFillTx/>
                <a:latin typeface="Times New Roman"/>
                <a:cs typeface="Times New Roman"/>
              </a:rPr>
              <a:t>"</a:t>
            </a:r>
            <a:r>
              <a:rPr lang="fr-FR" kern="0" dirty="0">
                <a:solidFill>
                  <a:srgbClr val="F9DDAD"/>
                </a:solidFill>
                <a:latin typeface="Trebuchet MS"/>
              </a:rPr>
              <a:t>'</a:t>
            </a:r>
            <a:r>
              <a:rPr lang="fr-FR" kern="0" dirty="0" err="1">
                <a:solidFill>
                  <a:srgbClr val="F9DDAD"/>
                </a:solidFill>
                <a:latin typeface="Trebuchet MS"/>
              </a:rPr>
              <a:t>game</a:t>
            </a:r>
            <a:r>
              <a:rPr lang="fr-FR" kern="0" dirty="0">
                <a:solidFill>
                  <a:srgbClr val="F9DDAD"/>
                </a:solidFill>
                <a:latin typeface="Trebuchet MS"/>
              </a:rPr>
              <a:t> of </a:t>
            </a:r>
            <a:r>
              <a:rPr lang="fr-FR" kern="0" dirty="0" err="1">
                <a:solidFill>
                  <a:srgbClr val="F9DDAD"/>
                </a:solidFill>
                <a:latin typeface="Trebuchet MS"/>
              </a:rPr>
              <a:t>thrones</a:t>
            </a:r>
            <a:r>
              <a:rPr lang="fr-FR" kern="0" dirty="0">
                <a:solidFill>
                  <a:srgbClr val="F9DDAD"/>
                </a:solidFill>
                <a:latin typeface="Trebuchet MS"/>
              </a:rPr>
              <a:t>' </a:t>
            </a:r>
            <a:r>
              <a:rPr lang="fr-FR" kern="0" dirty="0" err="1">
                <a:solidFill>
                  <a:srgbClr val="F9DDAD"/>
                </a:solidFill>
                <a:latin typeface="Trebuchet MS"/>
              </a:rPr>
              <a:t>is</a:t>
            </a:r>
            <a:r>
              <a:rPr lang="fr-FR" kern="0" dirty="0">
                <a:solidFill>
                  <a:srgbClr val="F9DDAD"/>
                </a:solidFill>
                <a:latin typeface="Trebuchet MS"/>
              </a:rPr>
              <a:t> </a:t>
            </a:r>
            <a:r>
              <a:rPr lang="fr-FR" kern="0" dirty="0" err="1">
                <a:solidFill>
                  <a:srgbClr val="F9DDAD"/>
                </a:solidFill>
                <a:latin typeface="Trebuchet MS"/>
              </a:rPr>
              <a:t>interesting</a:t>
            </a:r>
            <a:r>
              <a:rPr lang="fr-FR" kern="0" dirty="0">
                <a:solidFill>
                  <a:srgbClr val="F9DDAD"/>
                </a:solidFill>
                <a:latin typeface="Trebuchet MS"/>
              </a:rPr>
              <a:t> and </a:t>
            </a:r>
            <a:r>
              <a:rPr lang="fr-FR" kern="0" dirty="0" err="1">
                <a:solidFill>
                  <a:srgbClr val="F9DDAD"/>
                </a:solidFill>
                <a:latin typeface="Trebuchet MS"/>
              </a:rPr>
              <a:t>nice</a:t>
            </a:r>
            <a:r>
              <a:rPr lang="fr-FR" kern="0" dirty="0">
                <a:solidFill>
                  <a:srgbClr val="F9DDAD"/>
                </a:solidFill>
                <a:latin typeface="Trebuchet MS"/>
              </a:rPr>
              <a:t> </a:t>
            </a:r>
            <a:r>
              <a:rPr lang="fr-FR" kern="0" dirty="0" err="1">
                <a:solidFill>
                  <a:srgbClr val="F9DDAD"/>
                </a:solidFill>
                <a:latin typeface="Trebuchet MS"/>
              </a:rPr>
              <a:t>movie</a:t>
            </a:r>
            <a:r>
              <a:rPr lang="fr-FR" kern="0" dirty="0">
                <a:solidFill>
                  <a:srgbClr val="F9DDAD"/>
                </a:solidFill>
                <a:latin typeface="Trebuchet MS"/>
              </a:rPr>
              <a:t>". </a:t>
            </a:r>
          </a:p>
        </p:txBody>
      </p:sp>
      <p:sp>
        <p:nvSpPr>
          <p:cNvPr id="7" name="ZoneTexte 7">
            <a:extLst>
              <a:ext uri="{FF2B5EF4-FFF2-40B4-BE49-F238E27FC236}">
                <a16:creationId xmlns:a16="http://schemas.microsoft.com/office/drawing/2014/main" id="{0ABEE342-288E-49D2-8287-1E9103D41317}"/>
              </a:ext>
            </a:extLst>
          </p:cNvPr>
          <p:cNvSpPr txBox="1"/>
          <p:nvPr/>
        </p:nvSpPr>
        <p:spPr>
          <a:xfrm>
            <a:off x="4417018" y="3783224"/>
            <a:ext cx="4572000" cy="1754326"/>
          </a:xfrm>
          <a:prstGeom prst="rect">
            <a:avLst/>
          </a:prstGeom>
          <a:noFill/>
          <a:ln cap="flat">
            <a:noFill/>
          </a:ln>
        </p:spPr>
        <p:txBody>
          <a:bodyPr vert="horz" wrap="square" lIns="91440" tIns="45720" rIns="91440" bIns="45720" anchor="t" anchorCtr="0" compatLnSpc="1">
            <a:spAutoFit/>
          </a:bodyPr>
          <a:lstStyle/>
          <a:p>
            <a:pPr marL="285750" indent="-285750">
              <a:buFont typeface="Arial" panose="020B0604020202020204" pitchFamily="34" charset="0"/>
              <a:buChar char="•"/>
              <a:defRPr sz="1800" b="0" i="0" u="none" strike="noStrike" kern="0" cap="none" spc="0" baseline="0">
                <a:solidFill>
                  <a:srgbClr val="000000"/>
                </a:solidFill>
                <a:uFillTx/>
              </a:defRPr>
            </a:pPr>
            <a:r>
              <a:rPr lang="fr-FR" kern="0" dirty="0" err="1">
                <a:solidFill>
                  <a:srgbClr val="F9DDAD"/>
                </a:solidFill>
                <a:latin typeface="Trebuchet MS"/>
              </a:rPr>
              <a:t>People's</a:t>
            </a:r>
            <a:r>
              <a:rPr lang="fr-FR" kern="0" dirty="0">
                <a:solidFill>
                  <a:srgbClr val="F9DDAD"/>
                </a:solidFill>
                <a:latin typeface="Trebuchet MS"/>
              </a:rPr>
              <a:t> </a:t>
            </a:r>
            <a:r>
              <a:rPr lang="fr-FR" kern="0" dirty="0" err="1">
                <a:solidFill>
                  <a:srgbClr val="F9DDAD"/>
                </a:solidFill>
                <a:latin typeface="Trebuchet MS"/>
              </a:rPr>
              <a:t>emotions</a:t>
            </a:r>
            <a:r>
              <a:rPr lang="fr-FR" kern="0" dirty="0">
                <a:solidFill>
                  <a:srgbClr val="F9DDAD"/>
                </a:solidFill>
                <a:latin typeface="Trebuchet MS"/>
              </a:rPr>
              <a:t> are </a:t>
            </a:r>
            <a:r>
              <a:rPr lang="fr-FR" kern="0" dirty="0" err="1">
                <a:solidFill>
                  <a:srgbClr val="F9DDAD"/>
                </a:solidFill>
                <a:latin typeface="Trebuchet MS"/>
              </a:rPr>
              <a:t>very</a:t>
            </a:r>
            <a:r>
              <a:rPr lang="fr-FR" kern="0" dirty="0">
                <a:solidFill>
                  <a:srgbClr val="F9DDAD"/>
                </a:solidFill>
                <a:latin typeface="Trebuchet MS"/>
              </a:rPr>
              <a:t> </a:t>
            </a:r>
            <a:r>
              <a:rPr lang="fr-FR" kern="0" dirty="0" err="1">
                <a:solidFill>
                  <a:srgbClr val="F9DDAD"/>
                </a:solidFill>
                <a:latin typeface="Trebuchet MS"/>
              </a:rPr>
              <a:t>complex</a:t>
            </a:r>
            <a:r>
              <a:rPr lang="fr-FR" kern="0" dirty="0">
                <a:solidFill>
                  <a:srgbClr val="F9DDAD"/>
                </a:solidFill>
                <a:latin typeface="Trebuchet MS"/>
              </a:rPr>
              <a:t> or </a:t>
            </a:r>
            <a:r>
              <a:rPr lang="fr-FR" kern="0" dirty="0" err="1">
                <a:solidFill>
                  <a:srgbClr val="F9DDAD"/>
                </a:solidFill>
                <a:latin typeface="Trebuchet MS"/>
              </a:rPr>
              <a:t>even</a:t>
            </a:r>
            <a:r>
              <a:rPr lang="fr-FR" kern="0" dirty="0">
                <a:solidFill>
                  <a:srgbClr val="F9DDAD"/>
                </a:solidFill>
                <a:latin typeface="Trebuchet MS"/>
              </a:rPr>
              <a:t> </a:t>
            </a:r>
            <a:r>
              <a:rPr lang="fr-FR" kern="0" dirty="0" err="1">
                <a:solidFill>
                  <a:srgbClr val="F9DDAD"/>
                </a:solidFill>
                <a:latin typeface="Trebuchet MS"/>
              </a:rPr>
              <a:t>contradictory</a:t>
            </a:r>
            <a:r>
              <a:rPr lang="fr-FR" kern="0" dirty="0">
                <a:solidFill>
                  <a:srgbClr val="F9DDAD"/>
                </a:solidFill>
                <a:latin typeface="Trebuchet MS"/>
              </a:rPr>
              <a:t>. In </a:t>
            </a:r>
            <a:r>
              <a:rPr lang="fr-FR" kern="0" dirty="0" err="1">
                <a:solidFill>
                  <a:srgbClr val="F9DDAD"/>
                </a:solidFill>
                <a:latin typeface="Trebuchet MS"/>
              </a:rPr>
              <a:t>general</a:t>
            </a:r>
            <a:r>
              <a:rPr lang="fr-FR" kern="0" dirty="0">
                <a:solidFill>
                  <a:srgbClr val="F9DDAD"/>
                </a:solidFill>
                <a:latin typeface="Trebuchet MS"/>
              </a:rPr>
              <a:t>, </a:t>
            </a:r>
            <a:r>
              <a:rPr lang="fr-FR" kern="0" dirty="0" err="1">
                <a:solidFill>
                  <a:srgbClr val="F9DDAD"/>
                </a:solidFill>
                <a:latin typeface="Trebuchet MS"/>
              </a:rPr>
              <a:t>different</a:t>
            </a:r>
            <a:r>
              <a:rPr lang="fr-FR" kern="0" dirty="0">
                <a:solidFill>
                  <a:srgbClr val="F9DDAD"/>
                </a:solidFill>
                <a:latin typeface="Trebuchet MS"/>
              </a:rPr>
              <a:t> people have </a:t>
            </a:r>
            <a:r>
              <a:rPr lang="fr-FR" kern="0" dirty="0" err="1">
                <a:solidFill>
                  <a:srgbClr val="F9DDAD"/>
                </a:solidFill>
                <a:latin typeface="Trebuchet MS"/>
              </a:rPr>
              <a:t>different</a:t>
            </a:r>
            <a:r>
              <a:rPr lang="fr-FR" kern="0" dirty="0">
                <a:solidFill>
                  <a:srgbClr val="F9DDAD"/>
                </a:solidFill>
                <a:latin typeface="Trebuchet MS"/>
              </a:rPr>
              <a:t> </a:t>
            </a:r>
            <a:r>
              <a:rPr lang="fr-FR" kern="0" dirty="0" err="1">
                <a:solidFill>
                  <a:srgbClr val="F9DDAD"/>
                </a:solidFill>
                <a:latin typeface="Trebuchet MS"/>
              </a:rPr>
              <a:t>understandings</a:t>
            </a:r>
            <a:r>
              <a:rPr lang="fr-FR" kern="0" dirty="0">
                <a:solidFill>
                  <a:srgbClr val="F9DDAD"/>
                </a:solidFill>
                <a:latin typeface="Trebuchet MS"/>
              </a:rPr>
              <a:t> and </a:t>
            </a:r>
            <a:r>
              <a:rPr lang="fr-FR" kern="0" dirty="0" err="1">
                <a:solidFill>
                  <a:srgbClr val="F9DDAD"/>
                </a:solidFill>
                <a:latin typeface="Trebuchet MS"/>
              </a:rPr>
              <a:t>views</a:t>
            </a:r>
            <a:r>
              <a:rPr lang="fr-FR" kern="0" dirty="0">
                <a:solidFill>
                  <a:srgbClr val="F9DDAD"/>
                </a:solidFill>
                <a:latin typeface="Trebuchet MS"/>
              </a:rPr>
              <a:t> on the </a:t>
            </a:r>
            <a:r>
              <a:rPr lang="fr-FR" kern="0" dirty="0" err="1">
                <a:solidFill>
                  <a:srgbClr val="F9DDAD"/>
                </a:solidFill>
                <a:latin typeface="Trebuchet MS"/>
              </a:rPr>
              <a:t>same</a:t>
            </a:r>
            <a:r>
              <a:rPr lang="fr-FR" kern="0" dirty="0">
                <a:solidFill>
                  <a:srgbClr val="F9DDAD"/>
                </a:solidFill>
                <a:latin typeface="Trebuchet MS"/>
              </a:rPr>
              <a:t> </a:t>
            </a:r>
            <a:r>
              <a:rPr lang="fr-FR" kern="0" dirty="0" err="1">
                <a:solidFill>
                  <a:srgbClr val="F9DDAD"/>
                </a:solidFill>
                <a:latin typeface="Trebuchet MS"/>
              </a:rPr>
              <a:t>thing</a:t>
            </a:r>
            <a:r>
              <a:rPr lang="fr-FR" kern="0" dirty="0">
                <a:solidFill>
                  <a:srgbClr val="F9DDAD"/>
                </a:solidFill>
                <a:latin typeface="Trebuchet MS"/>
              </a:rPr>
              <a:t>, but </a:t>
            </a:r>
            <a:r>
              <a:rPr lang="fr-FR" kern="0" dirty="0" err="1">
                <a:solidFill>
                  <a:srgbClr val="F9DDAD"/>
                </a:solidFill>
                <a:latin typeface="Trebuchet MS"/>
              </a:rPr>
              <a:t>even</a:t>
            </a:r>
            <a:r>
              <a:rPr lang="fr-FR" kern="0" dirty="0">
                <a:solidFill>
                  <a:srgbClr val="F9DDAD"/>
                </a:solidFill>
                <a:latin typeface="Trebuchet MS"/>
              </a:rPr>
              <a:t> the </a:t>
            </a:r>
            <a:r>
              <a:rPr lang="fr-FR" kern="0" dirty="0" err="1">
                <a:solidFill>
                  <a:srgbClr val="F9DDAD"/>
                </a:solidFill>
                <a:latin typeface="Trebuchet MS"/>
              </a:rPr>
              <a:t>same</a:t>
            </a:r>
            <a:r>
              <a:rPr lang="fr-FR" kern="0" dirty="0">
                <a:solidFill>
                  <a:srgbClr val="F9DDAD"/>
                </a:solidFill>
                <a:latin typeface="Trebuchet MS"/>
              </a:rPr>
              <a:t> </a:t>
            </a:r>
            <a:r>
              <a:rPr lang="fr-FR" kern="0" dirty="0" err="1">
                <a:solidFill>
                  <a:srgbClr val="F9DDAD"/>
                </a:solidFill>
                <a:latin typeface="Trebuchet MS"/>
              </a:rPr>
              <a:t>person</a:t>
            </a:r>
            <a:r>
              <a:rPr lang="fr-FR" kern="0" dirty="0">
                <a:solidFill>
                  <a:srgbClr val="F9DDAD"/>
                </a:solidFill>
                <a:latin typeface="Trebuchet MS"/>
              </a:rPr>
              <a:t> can </a:t>
            </a:r>
            <a:r>
              <a:rPr lang="fr-FR" kern="0" dirty="0" err="1">
                <a:solidFill>
                  <a:srgbClr val="F9DDAD"/>
                </a:solidFill>
                <a:latin typeface="Trebuchet MS"/>
              </a:rPr>
              <a:t>produce</a:t>
            </a:r>
            <a:r>
              <a:rPr lang="fr-FR" kern="0" dirty="0">
                <a:solidFill>
                  <a:srgbClr val="F9DDAD"/>
                </a:solidFill>
                <a:latin typeface="Trebuchet MS"/>
              </a:rPr>
              <a:t> a </a:t>
            </a:r>
            <a:r>
              <a:rPr lang="fr-FR" kern="0" dirty="0" err="1">
                <a:solidFill>
                  <a:srgbClr val="F9DDAD"/>
                </a:solidFill>
                <a:latin typeface="Trebuchet MS"/>
              </a:rPr>
              <a:t>variety</a:t>
            </a:r>
            <a:r>
              <a:rPr lang="fr-FR" kern="0" dirty="0">
                <a:solidFill>
                  <a:srgbClr val="F9DDAD"/>
                </a:solidFill>
                <a:latin typeface="Trebuchet MS"/>
              </a:rPr>
              <a:t> of </a:t>
            </a:r>
            <a:r>
              <a:rPr lang="fr-FR" kern="0" dirty="0" err="1">
                <a:solidFill>
                  <a:srgbClr val="F9DDAD"/>
                </a:solidFill>
                <a:latin typeface="Trebuchet MS"/>
              </a:rPr>
              <a:t>emotions</a:t>
            </a:r>
            <a:r>
              <a:rPr lang="fr-FR" kern="0" dirty="0">
                <a:solidFill>
                  <a:srgbClr val="F9DDAD"/>
                </a:solidFill>
                <a:latin typeface="Trebuchet MS"/>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4CBBC-A0A6-47D9-BFC3-1E99B4E55EC3}"/>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br>
              <a:rPr lang="fr-FR" b="0">
                <a:solidFill>
                  <a:srgbClr val="000000"/>
                </a:solidFill>
              </a:rPr>
            </a:br>
            <a:r>
              <a:rPr lang="fr-FR" b="0"/>
              <a:t>Sentiment Analysis</a:t>
            </a:r>
            <a:endParaRPr lang="fr-FR">
              <a:solidFill>
                <a:srgbClr val="000000"/>
              </a:solidFill>
            </a:endParaRPr>
          </a:p>
          <a:p>
            <a:pPr lvl="0"/>
            <a:endParaRPr lang="fr-FR">
              <a:solidFill>
                <a:srgbClr val="000000"/>
              </a:solidFill>
            </a:endParaRPr>
          </a:p>
        </p:txBody>
      </p:sp>
      <p:sp>
        <p:nvSpPr>
          <p:cNvPr id="3" name="ZoneTexte 4">
            <a:extLst>
              <a:ext uri="{FF2B5EF4-FFF2-40B4-BE49-F238E27FC236}">
                <a16:creationId xmlns:a16="http://schemas.microsoft.com/office/drawing/2014/main" id="{2D7E143A-1555-416D-BEC2-FBF9B3A5FA4F}"/>
              </a:ext>
            </a:extLst>
          </p:cNvPr>
          <p:cNvSpPr txBox="1"/>
          <p:nvPr/>
        </p:nvSpPr>
        <p:spPr>
          <a:xfrm>
            <a:off x="529529" y="1534335"/>
            <a:ext cx="4572000"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F9DDAD"/>
                </a:solidFill>
                <a:uFillTx/>
                <a:latin typeface="Trebuchet MS"/>
              </a:rPr>
              <a:t>4.2 Sentiment Visualization</a:t>
            </a:r>
            <a:endParaRPr lang="fr-FR" sz="1800" b="0" i="0" u="none" strike="noStrike" kern="1200" cap="none" spc="0" baseline="0">
              <a:solidFill>
                <a:srgbClr val="000000"/>
              </a:solidFill>
              <a:uFillTx/>
              <a:latin typeface="Trebuchet M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F9DDAD"/>
              </a:solidFill>
              <a:uFillTx/>
              <a:latin typeface="Trebuchet MS"/>
            </a:endParaRPr>
          </a:p>
        </p:txBody>
      </p:sp>
      <p:sp>
        <p:nvSpPr>
          <p:cNvPr id="4" name="ZoneTexte 7">
            <a:extLst>
              <a:ext uri="{FF2B5EF4-FFF2-40B4-BE49-F238E27FC236}">
                <a16:creationId xmlns:a16="http://schemas.microsoft.com/office/drawing/2014/main" id="{22C717F7-8B25-459A-AA21-6CC89DFD814B}"/>
              </a:ext>
            </a:extLst>
          </p:cNvPr>
          <p:cNvSpPr txBox="1"/>
          <p:nvPr/>
        </p:nvSpPr>
        <p:spPr>
          <a:xfrm>
            <a:off x="5033318" y="2136140"/>
            <a:ext cx="2792627" cy="34778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dirty="0">
                <a:solidFill>
                  <a:srgbClr val="FFE599"/>
                </a:solidFill>
                <a:latin typeface="Trebuchet MS" panose="020B0603020202020204" pitchFamily="34" charset="0"/>
                <a:cs typeface="Times New Roman"/>
              </a:rPr>
              <a:t>M</a:t>
            </a:r>
            <a:r>
              <a:rPr lang="fr-FR" sz="2000" b="0" i="0" u="none" strike="noStrike" kern="1200" cap="none" spc="0" baseline="0" dirty="0">
                <a:solidFill>
                  <a:srgbClr val="FFE599"/>
                </a:solidFill>
                <a:uFillTx/>
                <a:latin typeface="Trebuchet MS" panose="020B0603020202020204" pitchFamily="34" charset="0"/>
                <a:cs typeface="Times New Roman"/>
              </a:rPr>
              <a:t>ost people </a:t>
            </a:r>
            <a:r>
              <a:rPr lang="fr-FR" sz="2000" b="0" i="0" u="none" strike="noStrike" kern="1200" cap="none" spc="0" baseline="0" dirty="0" err="1">
                <a:solidFill>
                  <a:srgbClr val="FFE599"/>
                </a:solidFill>
                <a:uFillTx/>
                <a:latin typeface="Trebuchet MS" panose="020B0603020202020204" pitchFamily="34" charset="0"/>
                <a:cs typeface="Times New Roman"/>
              </a:rPr>
              <a:t>showed</a:t>
            </a:r>
            <a:r>
              <a:rPr lang="fr-FR" sz="2000" b="0" i="0" u="none" strike="noStrike" kern="1200" cap="none" spc="0" baseline="0" dirty="0">
                <a:solidFill>
                  <a:srgbClr val="FFE599"/>
                </a:solidFill>
                <a:uFillTx/>
                <a:latin typeface="Trebuchet MS" panose="020B0603020202020204" pitchFamily="34" charset="0"/>
                <a:cs typeface="Times New Roman"/>
              </a:rPr>
              <a:t> the feeling of trust, </a:t>
            </a:r>
            <a:r>
              <a:rPr lang="fr-FR" sz="2000" b="0" i="0" u="none" strike="noStrike" kern="1200" cap="none" spc="0" baseline="0" dirty="0" err="1">
                <a:solidFill>
                  <a:srgbClr val="FFE599"/>
                </a:solidFill>
                <a:uFillTx/>
                <a:latin typeface="Trebuchet MS" panose="020B0603020202020204" pitchFamily="34" charset="0"/>
                <a:cs typeface="Times New Roman"/>
              </a:rPr>
              <a:t>followed</a:t>
            </a:r>
            <a:r>
              <a:rPr lang="fr-FR" sz="2000" b="0" i="0" u="none" strike="noStrike" kern="1200" cap="none" spc="0" baseline="0" dirty="0">
                <a:solidFill>
                  <a:srgbClr val="FFE599"/>
                </a:solidFill>
                <a:uFillTx/>
                <a:latin typeface="Trebuchet MS" panose="020B0603020202020204" pitchFamily="34" charset="0"/>
                <a:cs typeface="Times New Roman"/>
              </a:rPr>
              <a:t> by anticipation.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dirty="0">
              <a:solidFill>
                <a:srgbClr val="FFE599"/>
              </a:solidFill>
              <a:latin typeface="Trebuchet MS" panose="020B0603020202020204" pitchFamily="34" charset="0"/>
              <a:cs typeface="Times New Roman"/>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E599"/>
                </a:solidFill>
                <a:uFillTx/>
                <a:latin typeface="Trebuchet MS" panose="020B0603020202020204" pitchFamily="34" charset="0"/>
                <a:cs typeface="Times New Roman"/>
              </a:rPr>
              <a:t>The least people show </a:t>
            </a:r>
            <a:r>
              <a:rPr lang="fr-FR" sz="2000" b="0" i="0" u="none" strike="noStrike" kern="1200" cap="none" spc="0" baseline="0" dirty="0" err="1">
                <a:solidFill>
                  <a:srgbClr val="FFE599"/>
                </a:solidFill>
                <a:uFillTx/>
                <a:latin typeface="Trebuchet MS" panose="020B0603020202020204" pitchFamily="34" charset="0"/>
                <a:cs typeface="Times New Roman"/>
              </a:rPr>
              <a:t>disgust</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which</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is</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easy</a:t>
            </a:r>
            <a:r>
              <a:rPr lang="fr-FR" sz="2000" b="0" i="0" u="none" strike="noStrike" kern="1200" cap="none" spc="0" baseline="0" dirty="0">
                <a:solidFill>
                  <a:srgbClr val="FFE599"/>
                </a:solidFill>
                <a:uFillTx/>
                <a:latin typeface="Trebuchet MS" panose="020B0603020202020204" pitchFamily="34" charset="0"/>
                <a:cs typeface="Times New Roman"/>
              </a:rPr>
              <a:t> to </a:t>
            </a:r>
            <a:r>
              <a:rPr lang="fr-FR" sz="2000" b="0" i="0" u="none" strike="noStrike" kern="1200" cap="none" spc="0" baseline="0" dirty="0" err="1">
                <a:solidFill>
                  <a:srgbClr val="FFE599"/>
                </a:solidFill>
                <a:uFillTx/>
                <a:latin typeface="Trebuchet MS" panose="020B0603020202020204" pitchFamily="34" charset="0"/>
                <a:cs typeface="Times New Roman"/>
              </a:rPr>
              <a:t>understand</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because</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it</a:t>
            </a:r>
            <a:r>
              <a:rPr lang="fr-FR" sz="2000" b="0" i="0" u="none" strike="noStrike" kern="1200" cap="none" spc="0" baseline="0" dirty="0">
                <a:solidFill>
                  <a:srgbClr val="FFE599"/>
                </a:solidFill>
                <a:uFillTx/>
                <a:latin typeface="Trebuchet MS" panose="020B0603020202020204" pitchFamily="34" charset="0"/>
                <a:cs typeface="Times New Roman"/>
              </a:rPr>
              <a:t> </a:t>
            </a:r>
            <a:r>
              <a:rPr lang="fr-FR" sz="2000" b="0" i="0" u="none" strike="noStrike" kern="1200" cap="none" spc="0" baseline="0" dirty="0" err="1">
                <a:solidFill>
                  <a:srgbClr val="FFE599"/>
                </a:solidFill>
                <a:uFillTx/>
                <a:latin typeface="Trebuchet MS" panose="020B0603020202020204" pitchFamily="34" charset="0"/>
                <a:cs typeface="Times New Roman"/>
              </a:rPr>
              <a:t>is</a:t>
            </a:r>
            <a:r>
              <a:rPr lang="fr-FR" sz="2000" b="0" i="0" u="none" strike="noStrike" kern="1200" cap="none" spc="0" baseline="0" dirty="0">
                <a:solidFill>
                  <a:srgbClr val="FFE599"/>
                </a:solidFill>
                <a:uFillTx/>
                <a:latin typeface="Trebuchet MS" panose="020B0603020202020204" pitchFamily="34" charset="0"/>
                <a:cs typeface="Times New Roman"/>
              </a:rPr>
              <a:t> a fantastique tv </a:t>
            </a:r>
            <a:r>
              <a:rPr lang="fr-FR" sz="2000" b="0" i="0" u="none" strike="noStrike" kern="1200" cap="none" spc="0" baseline="0" dirty="0" err="1">
                <a:solidFill>
                  <a:srgbClr val="FFE599"/>
                </a:solidFill>
                <a:uFillTx/>
                <a:latin typeface="Trebuchet MS" panose="020B0603020202020204" pitchFamily="34" charset="0"/>
                <a:cs typeface="Times New Roman"/>
              </a:rPr>
              <a:t>drama</a:t>
            </a:r>
            <a:r>
              <a:rPr lang="fr-FR" sz="2000" b="0" i="0" u="none" strike="noStrike" kern="1200" cap="none" spc="0" baseline="0" dirty="0">
                <a:solidFill>
                  <a:srgbClr val="FFE599"/>
                </a:solidFill>
                <a:uFillTx/>
                <a:latin typeface="Trebuchet MS" panose="020B0603020202020204" pitchFamily="34" charset="0"/>
                <a:cs typeface="Times New Roman"/>
              </a:rPr>
              <a:t>.</a:t>
            </a:r>
            <a:endParaRPr lang="fr-FR" sz="2000" b="0" i="0" u="none" strike="noStrike" kern="1200" cap="none" spc="0" baseline="0" dirty="0">
              <a:solidFill>
                <a:srgbClr val="000000"/>
              </a:solidFill>
              <a:uFillTx/>
              <a:latin typeface="Trebuchet MS" panose="020B0603020202020204" pitchFamily="34"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E599"/>
              </a:solidFill>
              <a:uFillTx/>
              <a:latin typeface="Trebuchet MS" panose="020B0603020202020204" pitchFamily="34" charset="0"/>
              <a:cs typeface="Times New Roman"/>
            </a:endParaRPr>
          </a:p>
        </p:txBody>
      </p:sp>
      <p:pic>
        <p:nvPicPr>
          <p:cNvPr id="5" name="Image 10" descr="Une image contenant capture d’écran&#10;&#10;Description générée avec un niveau de confiance très élevé">
            <a:extLst>
              <a:ext uri="{FF2B5EF4-FFF2-40B4-BE49-F238E27FC236}">
                <a16:creationId xmlns:a16="http://schemas.microsoft.com/office/drawing/2014/main" id="{45B485C6-9997-4586-9554-C1470B5246AE}"/>
              </a:ext>
            </a:extLst>
          </p:cNvPr>
          <p:cNvPicPr>
            <a:picLocks noChangeAspect="1"/>
          </p:cNvPicPr>
          <p:nvPr/>
        </p:nvPicPr>
        <p:blipFill>
          <a:blip r:embed="rId2"/>
          <a:stretch>
            <a:fillRect/>
          </a:stretch>
        </p:blipFill>
        <p:spPr>
          <a:xfrm>
            <a:off x="530891" y="2122513"/>
            <a:ext cx="3917543" cy="3237857"/>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195861-BF83-4DE9-8C71-4D9E67390935}"/>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br>
              <a:rPr lang="fr-FR" b="0">
                <a:solidFill>
                  <a:srgbClr val="000000"/>
                </a:solidFill>
              </a:rPr>
            </a:br>
            <a:r>
              <a:rPr lang="fr-FR" b="0"/>
              <a:t>Sentiment Analysis</a:t>
            </a:r>
            <a:endParaRPr lang="fr-FR">
              <a:solidFill>
                <a:srgbClr val="000000"/>
              </a:solidFill>
            </a:endParaRPr>
          </a:p>
          <a:p>
            <a:pPr lvl="0"/>
            <a:endParaRPr lang="fr-FR">
              <a:solidFill>
                <a:srgbClr val="000000"/>
              </a:solidFill>
            </a:endParaRPr>
          </a:p>
        </p:txBody>
      </p:sp>
      <p:sp>
        <p:nvSpPr>
          <p:cNvPr id="3" name="ZoneTexte 4">
            <a:extLst>
              <a:ext uri="{FF2B5EF4-FFF2-40B4-BE49-F238E27FC236}">
                <a16:creationId xmlns:a16="http://schemas.microsoft.com/office/drawing/2014/main" id="{1DA2F7AA-15B6-42B7-BB4F-519C552E68B0}"/>
              </a:ext>
            </a:extLst>
          </p:cNvPr>
          <p:cNvSpPr txBox="1"/>
          <p:nvPr/>
        </p:nvSpPr>
        <p:spPr>
          <a:xfrm>
            <a:off x="529529" y="1534335"/>
            <a:ext cx="4572000"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F9DDAD"/>
                </a:solidFill>
                <a:uFillTx/>
                <a:latin typeface="Trebuchet MS"/>
              </a:rPr>
              <a:t>4.2 Sentiment Visualization</a:t>
            </a:r>
            <a:endParaRPr lang="fr-FR" sz="1800" b="0" i="0" u="none" strike="noStrike" kern="1200" cap="none" spc="0" baseline="0">
              <a:solidFill>
                <a:srgbClr val="000000"/>
              </a:solidFill>
              <a:uFillTx/>
              <a:latin typeface="Trebuchet M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400" b="0" i="0" u="none" strike="noStrike" kern="1200" cap="none" spc="0" baseline="0">
              <a:solidFill>
                <a:srgbClr val="F9DDAD"/>
              </a:solidFill>
              <a:uFillTx/>
              <a:latin typeface="Trebuchet MS"/>
            </a:endParaRPr>
          </a:p>
        </p:txBody>
      </p:sp>
      <p:sp>
        <p:nvSpPr>
          <p:cNvPr id="4" name="ZoneTexte 7">
            <a:extLst>
              <a:ext uri="{FF2B5EF4-FFF2-40B4-BE49-F238E27FC236}">
                <a16:creationId xmlns:a16="http://schemas.microsoft.com/office/drawing/2014/main" id="{22303468-4CE9-4085-AD83-F74BB9A8FFC3}"/>
              </a:ext>
            </a:extLst>
          </p:cNvPr>
          <p:cNvSpPr txBox="1"/>
          <p:nvPr/>
        </p:nvSpPr>
        <p:spPr>
          <a:xfrm>
            <a:off x="4300779" y="2236320"/>
            <a:ext cx="4572000"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E599"/>
                </a:solidFill>
                <a:uFillTx/>
                <a:latin typeface="Times New Roman"/>
                <a:cs typeface="Times New Roman"/>
              </a:rPr>
              <a:t>Although there are many positive and negative emotions. </a:t>
            </a:r>
            <a:endParaRPr lang="fr-FR" sz="1800" b="0" i="0" u="none" strike="noStrike" kern="1200" cap="none" spc="0" baseline="0">
              <a:solidFill>
                <a:srgbClr val="000000"/>
              </a:solidFill>
              <a:uFillTx/>
              <a:latin typeface="Trebuchet MS"/>
              <a:cs typeface="Times New Roman"/>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E599"/>
                </a:solidFill>
                <a:uFillTx/>
                <a:latin typeface="Times New Roman"/>
                <a:cs typeface="Times New Roman"/>
              </a:rPr>
              <a:t>By comparison, more people show positive emotions. In other words, more people like the film. Popularly speaking, if we judge a TV play only from the audience's preferences, it is successful. </a:t>
            </a:r>
            <a:endParaRPr lang="fr-FR" sz="1800" b="0" i="0" u="none" strike="noStrike" kern="1200" cap="none" spc="0" baseline="0">
              <a:solidFill>
                <a:srgbClr val="000000"/>
              </a:solidFill>
              <a:uFillTx/>
              <a:latin typeface="Trebuchet M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E599"/>
              </a:solidFill>
              <a:uFillTx/>
              <a:latin typeface="Times New Roman"/>
              <a:cs typeface="Times New Roman"/>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E599"/>
              </a:solidFill>
              <a:uFillTx/>
              <a:latin typeface="Times New Roman"/>
              <a:cs typeface="Times New Roman"/>
            </a:endParaRPr>
          </a:p>
        </p:txBody>
      </p:sp>
      <p:pic>
        <p:nvPicPr>
          <p:cNvPr id="5" name="Image 3" descr="Une image contenant capture d’écran&#10;&#10;Description générée avec un niveau de confiance très élevé">
            <a:extLst>
              <a:ext uri="{FF2B5EF4-FFF2-40B4-BE49-F238E27FC236}">
                <a16:creationId xmlns:a16="http://schemas.microsoft.com/office/drawing/2014/main" id="{933C4643-C18C-4EE7-8BB4-DBE7D8647496}"/>
              </a:ext>
            </a:extLst>
          </p:cNvPr>
          <p:cNvPicPr>
            <a:picLocks noChangeAspect="1"/>
          </p:cNvPicPr>
          <p:nvPr/>
        </p:nvPicPr>
        <p:blipFill>
          <a:blip r:embed="rId2"/>
          <a:stretch>
            <a:fillRect/>
          </a:stretch>
        </p:blipFill>
        <p:spPr>
          <a:xfrm>
            <a:off x="694843" y="2167182"/>
            <a:ext cx="3350215" cy="3113705"/>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49E9D-6FA2-49DA-B88D-A6271FEA9BAC}"/>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l="14556" r="9795" b="-1"/>
          <a:stretch/>
        </p:blipFill>
        <p:spPr>
          <a:xfrm>
            <a:off x="-12" y="10"/>
            <a:ext cx="9141713" cy="6857990"/>
          </a:xfrm>
          <a:prstGeom prst="rect">
            <a:avLst/>
          </a:prstGeom>
        </p:spPr>
      </p:pic>
      <p:sp>
        <p:nvSpPr>
          <p:cNvPr id="21" name="Freeform: Shape 16">
            <a:extLst>
              <a:ext uri="{FF2B5EF4-FFF2-40B4-BE49-F238E27FC236}">
                <a16:creationId xmlns:a16="http://schemas.microsoft.com/office/drawing/2014/main" id="{CF62D2A7-8207-488C-9F46-316BA81A16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BEF7437-CED1-41CA-9618-3AFFE449445D}"/>
              </a:ext>
            </a:extLst>
          </p:cNvPr>
          <p:cNvPicPr>
            <a:picLocks noChangeAspect="1"/>
          </p:cNvPicPr>
          <p:nvPr/>
        </p:nvPicPr>
        <p:blipFill rotWithShape="1">
          <a:blip r:embed="rId3">
            <a:extLst>
              <a:ext uri="{28A0092B-C50C-407E-A947-70E740481C1C}">
                <a14:useLocalDpi xmlns:a14="http://schemas.microsoft.com/office/drawing/2010/main" val="0"/>
              </a:ext>
            </a:extLst>
          </a:blip>
          <a:srcRect l="30763" r="28639"/>
          <a:stretch/>
        </p:blipFill>
        <p:spPr>
          <a:xfrm>
            <a:off x="-1737" y="-2"/>
            <a:ext cx="4081393" cy="565494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2" name="Title 1">
            <a:extLst>
              <a:ext uri="{FF2B5EF4-FFF2-40B4-BE49-F238E27FC236}">
                <a16:creationId xmlns:a16="http://schemas.microsoft.com/office/drawing/2014/main" id="{C90AD9BE-D8EE-4AFE-B8AD-D0DCC2577850}"/>
              </a:ext>
            </a:extLst>
          </p:cNvPr>
          <p:cNvSpPr txBox="1">
            <a:spLocks noGrp="1"/>
          </p:cNvSpPr>
          <p:nvPr>
            <p:ph type="title"/>
          </p:nvPr>
        </p:nvSpPr>
        <p:spPr>
          <a:xfrm>
            <a:off x="4540251" y="803325"/>
            <a:ext cx="3985902" cy="1325563"/>
          </a:xfrm>
          <a:prstGeom prst="rect">
            <a:avLst/>
          </a:prstGeom>
        </p:spPr>
        <p:txBody>
          <a:bodyPr vert="horz" lIns="91440" tIns="45720" rIns="91440" bIns="45720" anchorCtr="1" compatLnSpc="1">
            <a:normAutofit/>
          </a:bodyPr>
          <a:lstStyle/>
          <a:p>
            <a:pPr lvl="0"/>
            <a:r>
              <a:rPr lang="en-US"/>
              <a:t>CONTENT</a:t>
            </a:r>
          </a:p>
        </p:txBody>
      </p:sp>
      <p:sp>
        <p:nvSpPr>
          <p:cNvPr id="3" name="Content Placeholder 2">
            <a:extLst>
              <a:ext uri="{FF2B5EF4-FFF2-40B4-BE49-F238E27FC236}">
                <a16:creationId xmlns:a16="http://schemas.microsoft.com/office/drawing/2014/main" id="{67CD701A-1899-45C5-8B0E-CE1764B41706}"/>
              </a:ext>
            </a:extLst>
          </p:cNvPr>
          <p:cNvSpPr txBox="1">
            <a:spLocks noGrp="1"/>
          </p:cNvSpPr>
          <p:nvPr>
            <p:ph idx="1"/>
          </p:nvPr>
        </p:nvSpPr>
        <p:spPr>
          <a:xfrm>
            <a:off x="4540250" y="2279018"/>
            <a:ext cx="3985907" cy="3375920"/>
          </a:xfrm>
        </p:spPr>
        <p:txBody>
          <a:bodyPr anchor="t">
            <a:normAutofit/>
          </a:bodyPr>
          <a:lstStyle/>
          <a:p>
            <a:pPr lvl="0"/>
            <a:r>
              <a:rPr lang="en-US" sz="1200" b="1"/>
              <a:t>Introduction</a:t>
            </a:r>
            <a:endParaRPr lang="fr-FR" sz="1200" b="1"/>
          </a:p>
          <a:p>
            <a:pPr lvl="0"/>
            <a:r>
              <a:rPr lang="en-US" sz="1200" b="1"/>
              <a:t>Extraction of Tweets Through API</a:t>
            </a:r>
          </a:p>
          <a:p>
            <a:pPr lvl="0"/>
            <a:r>
              <a:rPr lang="en-US" sz="1200" b="1"/>
              <a:t>Data Cleaning</a:t>
            </a:r>
          </a:p>
          <a:p>
            <a:pPr lvl="0"/>
            <a:r>
              <a:rPr lang="en-US" sz="1200" b="1"/>
              <a:t>Sentiment Evaluation</a:t>
            </a:r>
          </a:p>
          <a:p>
            <a:pPr lvl="0"/>
            <a:r>
              <a:rPr lang="en-US" sz="1200" b="1"/>
              <a:t>Sentiment Visualization</a:t>
            </a:r>
          </a:p>
          <a:p>
            <a:pPr lvl="0"/>
            <a:r>
              <a:rPr lang="en-US" sz="1200" b="1"/>
              <a:t>Corpus Creation</a:t>
            </a:r>
          </a:p>
          <a:p>
            <a:pPr lvl="0"/>
            <a:r>
              <a:rPr lang="en-US" sz="1200" b="1"/>
              <a:t>Word Cloud</a:t>
            </a:r>
          </a:p>
          <a:p>
            <a:pPr lvl="0"/>
            <a:r>
              <a:rPr lang="en-US" sz="1200" b="1"/>
              <a:t>Frequency of word Negative and positive </a:t>
            </a:r>
          </a:p>
          <a:p>
            <a:pPr lvl="0"/>
            <a:r>
              <a:rPr lang="en-US" sz="1200" b="1"/>
              <a:t>Classification by Naïve Bayes</a:t>
            </a:r>
          </a:p>
          <a:p>
            <a:pPr lvl="0"/>
            <a:r>
              <a:rPr lang="en-US" sz="1200" b="1"/>
              <a:t>Accurecy of Model</a:t>
            </a:r>
          </a:p>
          <a:p>
            <a:pPr lvl="0"/>
            <a:r>
              <a:rPr lang="en-US" sz="1200" b="1"/>
              <a:t>Conclution</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B088C97-E23A-4B0A-9B96-D61C110D6833}"/>
              </a:ext>
            </a:extLst>
          </p:cNvPr>
          <p:cNvPicPr>
            <a:picLocks noGrp="1" noChangeAspect="1"/>
          </p:cNvPicPr>
          <p:nvPr>
            <p:ph idx="1"/>
          </p:nvPr>
        </p:nvPicPr>
        <p:blipFill>
          <a:blip r:embed="rId2"/>
          <a:stretch>
            <a:fillRect/>
          </a:stretch>
        </p:blipFill>
        <p:spPr>
          <a:xfrm>
            <a:off x="277174" y="245097"/>
            <a:ext cx="8589652" cy="4831679"/>
          </a:xfrm>
          <a:prstGeom prst="rect">
            <a:avLst/>
          </a:prstGeom>
          <a:effectLst>
            <a:softEdge rad="355600"/>
          </a:effectLst>
        </p:spPr>
      </p:pic>
      <p:sp>
        <p:nvSpPr>
          <p:cNvPr id="4" name="Titre 1">
            <a:extLst>
              <a:ext uri="{FF2B5EF4-FFF2-40B4-BE49-F238E27FC236}">
                <a16:creationId xmlns:a16="http://schemas.microsoft.com/office/drawing/2014/main" id="{C1573A1F-3C5E-405B-9575-E45100F58DFB}"/>
              </a:ext>
            </a:extLst>
          </p:cNvPr>
          <p:cNvSpPr txBox="1">
            <a:spLocks/>
          </p:cNvSpPr>
          <p:nvPr/>
        </p:nvSpPr>
        <p:spPr>
          <a:xfrm>
            <a:off x="466257" y="2766220"/>
            <a:ext cx="7886700" cy="132555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fr-FR" sz="6000" dirty="0">
                <a:solidFill>
                  <a:srgbClr val="FFC000"/>
                </a:solidFill>
              </a:rPr>
              <a:t>Classification </a:t>
            </a:r>
            <a:r>
              <a:rPr lang="fr-FR" sz="6000" dirty="0" err="1">
                <a:solidFill>
                  <a:srgbClr val="FFC000"/>
                </a:solidFill>
              </a:rPr>
              <a:t>Accuracy</a:t>
            </a:r>
            <a:endParaRPr lang="fr-FR" sz="6000" dirty="0">
              <a:solidFill>
                <a:srgbClr val="FFC000"/>
              </a:solidFill>
            </a:endParaRPr>
          </a:p>
        </p:txBody>
      </p:sp>
    </p:spTree>
    <p:extLst>
      <p:ext uri="{BB962C8B-B14F-4D97-AF65-F5344CB8AC3E}">
        <p14:creationId xmlns:p14="http://schemas.microsoft.com/office/powerpoint/2010/main" val="2054901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9C266-83D0-478C-845B-EABB9121E854}"/>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dirty="0"/>
              <a:t>Classification and </a:t>
            </a:r>
            <a:r>
              <a:rPr lang="fr-FR" b="0" dirty="0" err="1"/>
              <a:t>Accuracy</a:t>
            </a:r>
            <a:endParaRPr lang="fr-FR" dirty="0">
              <a:solidFill>
                <a:srgbClr val="000000"/>
              </a:solidFill>
            </a:endParaRPr>
          </a:p>
        </p:txBody>
      </p:sp>
      <p:sp>
        <p:nvSpPr>
          <p:cNvPr id="3" name="Espace réservé du contenu 2">
            <a:extLst>
              <a:ext uri="{FF2B5EF4-FFF2-40B4-BE49-F238E27FC236}">
                <a16:creationId xmlns:a16="http://schemas.microsoft.com/office/drawing/2014/main" id="{1BAFD822-B918-4656-B714-05970816CB4D}"/>
              </a:ext>
            </a:extLst>
          </p:cNvPr>
          <p:cNvSpPr txBox="1">
            <a:spLocks noGrp="1"/>
          </p:cNvSpPr>
          <p:nvPr>
            <p:ph idx="1"/>
          </p:nvPr>
        </p:nvSpPr>
        <p:spPr/>
        <p:txBody>
          <a:bodyPr/>
          <a:lstStyle/>
          <a:p>
            <a:pPr lvl="0"/>
            <a:r>
              <a:rPr lang="fr-FR" dirty="0" err="1"/>
              <a:t>Necessary</a:t>
            </a:r>
            <a:r>
              <a:rPr lang="fr-FR" dirty="0"/>
              <a:t> R packages</a:t>
            </a:r>
          </a:p>
          <a:p>
            <a:pPr lvl="0"/>
            <a:r>
              <a:rPr lang="fr-FR" dirty="0"/>
              <a:t>E1071</a:t>
            </a:r>
          </a:p>
          <a:p>
            <a:pPr lvl="0">
              <a:buNone/>
            </a:pPr>
            <a:r>
              <a:rPr lang="fr-FR" dirty="0"/>
              <a:t>  The e1071 package </a:t>
            </a:r>
            <a:r>
              <a:rPr lang="fr-FR" dirty="0" err="1"/>
              <a:t>did</a:t>
            </a:r>
            <a:r>
              <a:rPr lang="fr-FR" dirty="0"/>
              <a:t> a good job of </a:t>
            </a:r>
            <a:r>
              <a:rPr lang="fr-FR" dirty="0" err="1"/>
              <a:t>implementing</a:t>
            </a:r>
            <a:r>
              <a:rPr lang="fr-FR" dirty="0"/>
              <a:t> the </a:t>
            </a:r>
            <a:r>
              <a:rPr lang="fr-FR" dirty="0" err="1"/>
              <a:t>naive</a:t>
            </a:r>
            <a:r>
              <a:rPr lang="fr-FR" dirty="0"/>
              <a:t> bayes </a:t>
            </a:r>
            <a:r>
              <a:rPr lang="fr-FR" dirty="0" err="1"/>
              <a:t>method</a:t>
            </a:r>
            <a:r>
              <a:rPr lang="fr-FR" dirty="0"/>
              <a:t>. </a:t>
            </a:r>
          </a:p>
          <a:p>
            <a:pPr lvl="0"/>
            <a:r>
              <a:rPr lang="fr-FR" dirty="0"/>
              <a:t>DTM</a:t>
            </a:r>
          </a:p>
          <a:p>
            <a:pPr marL="0" lvl="0" indent="0">
              <a:buNone/>
            </a:pPr>
            <a:r>
              <a:rPr lang="fr-FR" dirty="0"/>
              <a:t>  </a:t>
            </a:r>
            <a:r>
              <a:rPr lang="fr-FR" dirty="0" err="1"/>
              <a:t>Transforming</a:t>
            </a:r>
            <a:r>
              <a:rPr lang="fr-FR" dirty="0"/>
              <a:t> </a:t>
            </a:r>
            <a:r>
              <a:rPr lang="fr-FR" dirty="0" err="1"/>
              <a:t>texts</a:t>
            </a:r>
            <a:r>
              <a:rPr lang="fr-FR" dirty="0"/>
              <a:t> to </a:t>
            </a:r>
            <a:r>
              <a:rPr lang="fr-FR" dirty="0" err="1"/>
              <a:t>documentterm</a:t>
            </a:r>
            <a:r>
              <a:rPr lang="fr-FR" dirty="0"/>
              <a:t> matrix      (</a:t>
            </a:r>
            <a:r>
              <a:rPr lang="fr-FR" dirty="0" err="1"/>
              <a:t>dtm</a:t>
            </a:r>
            <a:r>
              <a:rPr lang="fr-FR" dirty="0"/>
              <a:t>).</a:t>
            </a:r>
          </a:p>
        </p:txBody>
      </p:sp>
      <p:pic>
        <p:nvPicPr>
          <p:cNvPr id="4100" name="Picture 4" descr="âlike dislikeâçå¾çæç´¢ç»æ">
            <a:extLst>
              <a:ext uri="{FF2B5EF4-FFF2-40B4-BE49-F238E27FC236}">
                <a16:creationId xmlns:a16="http://schemas.microsoft.com/office/drawing/2014/main" id="{AFBBA88B-12BC-40D7-A697-167346DCE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904" y="1690688"/>
            <a:ext cx="2186446" cy="1118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9C266-83D0-478C-845B-EABB9121E854}"/>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dirty="0"/>
              <a:t>Classification and </a:t>
            </a:r>
            <a:r>
              <a:rPr lang="fr-FR" b="0" dirty="0" err="1"/>
              <a:t>Accuracy</a:t>
            </a:r>
            <a:endParaRPr lang="fr-FR" dirty="0">
              <a:solidFill>
                <a:srgbClr val="000000"/>
              </a:solidFill>
            </a:endParaRPr>
          </a:p>
        </p:txBody>
      </p:sp>
      <p:sp>
        <p:nvSpPr>
          <p:cNvPr id="5" name="Content Placeholder 4">
            <a:extLst>
              <a:ext uri="{FF2B5EF4-FFF2-40B4-BE49-F238E27FC236}">
                <a16:creationId xmlns:a16="http://schemas.microsoft.com/office/drawing/2014/main" id="{98DDA2C4-3FAD-4A9C-B102-18260338BDF3}"/>
              </a:ext>
            </a:extLst>
          </p:cNvPr>
          <p:cNvSpPr>
            <a:spLocks noGrp="1"/>
          </p:cNvSpPr>
          <p:nvPr>
            <p:ph idx="1"/>
          </p:nvPr>
        </p:nvSpPr>
        <p:spPr/>
        <p:txBody>
          <a:bodyPr/>
          <a:lstStyle/>
          <a:p>
            <a:endParaRPr lang="zh-CN" altLang="en-US"/>
          </a:p>
        </p:txBody>
      </p:sp>
      <p:pic>
        <p:nvPicPr>
          <p:cNvPr id="6" name="Picture 2" descr="ç¸å³å¾ç">
            <a:extLst>
              <a:ext uri="{FF2B5EF4-FFF2-40B4-BE49-F238E27FC236}">
                <a16:creationId xmlns:a16="http://schemas.microsoft.com/office/drawing/2014/main" id="{826F4564-6CB0-4588-AB80-0CE6D8CA4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976" y="1825627"/>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09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90300-56E2-4886-A19B-A4B5A19565AD}"/>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Classification and Accuracy</a:t>
            </a:r>
          </a:p>
          <a:p>
            <a:pPr lvl="0"/>
            <a:endParaRPr lang="fr-FR"/>
          </a:p>
        </p:txBody>
      </p:sp>
      <p:sp>
        <p:nvSpPr>
          <p:cNvPr id="3" name="Espace réservé du contenu 2">
            <a:extLst>
              <a:ext uri="{FF2B5EF4-FFF2-40B4-BE49-F238E27FC236}">
                <a16:creationId xmlns:a16="http://schemas.microsoft.com/office/drawing/2014/main" id="{333C4229-2EF8-42F6-A71B-77388A0E10E7}"/>
              </a:ext>
            </a:extLst>
          </p:cNvPr>
          <p:cNvSpPr txBox="1">
            <a:spLocks noGrp="1"/>
          </p:cNvSpPr>
          <p:nvPr>
            <p:ph idx="1"/>
          </p:nvPr>
        </p:nvSpPr>
        <p:spPr/>
        <p:txBody>
          <a:bodyPr/>
          <a:lstStyle/>
          <a:p>
            <a:pPr lvl="0"/>
            <a:r>
              <a:rPr lang="fr-FR" dirty="0"/>
              <a:t>Data </a:t>
            </a:r>
            <a:r>
              <a:rPr lang="fr-FR" dirty="0" err="1"/>
              <a:t>reduction</a:t>
            </a:r>
            <a:endParaRPr lang="fr-FR" dirty="0"/>
          </a:p>
          <a:p>
            <a:pPr lvl="0">
              <a:buNone/>
            </a:pPr>
            <a:r>
              <a:rPr lang="fr-FR" dirty="0"/>
              <a:t>  Judge </a:t>
            </a:r>
            <a:r>
              <a:rPr lang="fr-FR" dirty="0" err="1"/>
              <a:t>whether</a:t>
            </a:r>
            <a:r>
              <a:rPr lang="fr-FR" dirty="0"/>
              <a:t> </a:t>
            </a:r>
            <a:r>
              <a:rPr lang="fr-FR" dirty="0" err="1"/>
              <a:t>this</a:t>
            </a:r>
            <a:r>
              <a:rPr lang="fr-FR" dirty="0"/>
              <a:t> comment </a:t>
            </a:r>
            <a:r>
              <a:rPr lang="fr-FR" dirty="0" err="1"/>
              <a:t>is</a:t>
            </a:r>
            <a:r>
              <a:rPr lang="fr-FR" dirty="0"/>
              <a:t> positive or not positive, the value </a:t>
            </a:r>
            <a:r>
              <a:rPr lang="fr-FR" dirty="0" err="1"/>
              <a:t>should</a:t>
            </a:r>
            <a:r>
              <a:rPr lang="fr-FR" dirty="0"/>
              <a:t> </a:t>
            </a:r>
            <a:r>
              <a:rPr lang="fr-FR" dirty="0" err="1"/>
              <a:t>be</a:t>
            </a:r>
            <a:r>
              <a:rPr lang="fr-FR" dirty="0"/>
              <a:t> 0 or 1. </a:t>
            </a:r>
            <a:r>
              <a:rPr lang="fr-FR" dirty="0" err="1"/>
              <a:t>Further</a:t>
            </a:r>
            <a:r>
              <a:rPr lang="fr-FR" dirty="0"/>
              <a:t> </a:t>
            </a:r>
            <a:r>
              <a:rPr lang="fr-FR" dirty="0" err="1"/>
              <a:t>simplify</a:t>
            </a:r>
            <a:r>
              <a:rPr lang="fr-FR" dirty="0"/>
              <a:t> the data. </a:t>
            </a:r>
          </a:p>
          <a:p>
            <a:pPr lvl="0">
              <a:buNone/>
            </a:pPr>
            <a:r>
              <a:rPr lang="fr-FR" dirty="0"/>
              <a:t>  </a:t>
            </a:r>
            <a:r>
              <a:rPr lang="fr-FR" dirty="0" err="1"/>
              <a:t>When</a:t>
            </a:r>
            <a:r>
              <a:rPr lang="fr-FR" dirty="0"/>
              <a:t> the value </a:t>
            </a:r>
            <a:r>
              <a:rPr lang="fr-FR" dirty="0" err="1"/>
              <a:t>is</a:t>
            </a:r>
            <a:r>
              <a:rPr lang="fr-FR" dirty="0"/>
              <a:t> </a:t>
            </a:r>
            <a:r>
              <a:rPr lang="fr-FR" dirty="0" err="1"/>
              <a:t>greater</a:t>
            </a:r>
            <a:r>
              <a:rPr lang="fr-FR" dirty="0"/>
              <a:t> </a:t>
            </a:r>
            <a:r>
              <a:rPr lang="fr-FR" dirty="0" err="1"/>
              <a:t>than</a:t>
            </a:r>
            <a:r>
              <a:rPr lang="fr-FR" dirty="0"/>
              <a:t> 0, </a:t>
            </a:r>
            <a:endParaRPr lang="fr-FR" dirty="0">
              <a:solidFill>
                <a:srgbClr val="000000"/>
              </a:solidFill>
            </a:endParaRPr>
          </a:p>
          <a:p>
            <a:pPr lvl="0">
              <a:buNone/>
            </a:pPr>
            <a:r>
              <a:rPr lang="fr-FR" dirty="0"/>
              <a:t>  </a:t>
            </a:r>
            <a:r>
              <a:rPr lang="fr-FR" dirty="0" err="1"/>
              <a:t>it</a:t>
            </a:r>
            <a:r>
              <a:rPr lang="fr-FR" dirty="0"/>
              <a:t> </a:t>
            </a:r>
            <a:r>
              <a:rPr lang="fr-FR" dirty="0" err="1"/>
              <a:t>becomes</a:t>
            </a:r>
            <a:r>
              <a:rPr lang="fr-FR" dirty="0"/>
              <a:t> 1. </a:t>
            </a:r>
            <a:endParaRPr lang="fr-FR" dirty="0">
              <a:solidFill>
                <a:srgbClr val="000000"/>
              </a:solidFill>
            </a:endParaRPr>
          </a:p>
          <a:p>
            <a:pPr lvl="0">
              <a:buNone/>
            </a:pPr>
            <a:r>
              <a:rPr lang="fr-FR" dirty="0"/>
              <a:t>  It </a:t>
            </a:r>
            <a:r>
              <a:rPr lang="fr-FR" dirty="0" err="1"/>
              <a:t>means</a:t>
            </a:r>
            <a:r>
              <a:rPr lang="fr-FR" dirty="0"/>
              <a:t> </a:t>
            </a:r>
            <a:r>
              <a:rPr lang="fr-FR" dirty="0" err="1"/>
              <a:t>that</a:t>
            </a:r>
            <a:r>
              <a:rPr lang="fr-FR" dirty="0"/>
              <a:t> the </a:t>
            </a:r>
            <a:r>
              <a:rPr lang="fr-FR" altLang="zh-CN" dirty="0"/>
              <a:t> comment</a:t>
            </a:r>
            <a:r>
              <a:rPr lang="fr-FR" dirty="0"/>
              <a:t> </a:t>
            </a:r>
            <a:r>
              <a:rPr lang="fr-FR" dirty="0" err="1"/>
              <a:t>is</a:t>
            </a:r>
            <a:r>
              <a:rPr lang="fr-FR" dirty="0"/>
              <a:t> positive. </a:t>
            </a:r>
            <a:endParaRPr lang="fr-FR"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93D9B9-6257-46A7-90A4-065F625F0821}"/>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Classification and Accuracy</a:t>
            </a:r>
            <a:endParaRPr lang="fr-FR">
              <a:solidFill>
                <a:srgbClr val="000000"/>
              </a:solidFill>
            </a:endParaRPr>
          </a:p>
        </p:txBody>
      </p:sp>
      <p:sp>
        <p:nvSpPr>
          <p:cNvPr id="3" name="Espace réservé du contenu 2">
            <a:extLst>
              <a:ext uri="{FF2B5EF4-FFF2-40B4-BE49-F238E27FC236}">
                <a16:creationId xmlns:a16="http://schemas.microsoft.com/office/drawing/2014/main" id="{116A6FA4-48CF-4190-A392-5BFD16BD8699}"/>
              </a:ext>
            </a:extLst>
          </p:cNvPr>
          <p:cNvSpPr txBox="1">
            <a:spLocks noGrp="1"/>
          </p:cNvSpPr>
          <p:nvPr>
            <p:ph idx="1"/>
          </p:nvPr>
        </p:nvSpPr>
        <p:spPr/>
        <p:txBody>
          <a:bodyPr/>
          <a:lstStyle/>
          <a:p>
            <a:pPr lvl="0"/>
            <a:r>
              <a:rPr lang="fr-FR"/>
              <a:t>NaiveBayes classifation and accuracy</a:t>
            </a:r>
          </a:p>
          <a:p>
            <a:pPr lvl="0"/>
            <a:r>
              <a:rPr lang="fr-FR" sz="2000">
                <a:latin typeface="Bookman Old Style"/>
              </a:rPr>
              <a:t>Train the naive Bayes model with the training set. e1071 asks the response variable to be numeric or factor. </a:t>
            </a:r>
            <a:endParaRPr lang="fr-FR" sz="2000">
              <a:solidFill>
                <a:srgbClr val="000000"/>
              </a:solidFill>
              <a:latin typeface="Bookman Old Style"/>
            </a:endParaRPr>
          </a:p>
          <a:p>
            <a:pPr lvl="0"/>
            <a:r>
              <a:rPr lang="fr-FR" sz="2000">
                <a:latin typeface="Bookman Old Style"/>
              </a:rPr>
              <a:t>convert characters to factors. </a:t>
            </a:r>
          </a:p>
          <a:p>
            <a:pPr lvl="0"/>
            <a:endParaRPr lang="fr-FR" sz="2000">
              <a:latin typeface="Bookman Old Style"/>
            </a:endParaRPr>
          </a:p>
        </p:txBody>
      </p:sp>
      <p:pic>
        <p:nvPicPr>
          <p:cNvPr id="4" name="Image 4" descr="Une image contenant capture d’écran&#10;&#10;Description générée avec un niveau de confiance très élevé">
            <a:extLst>
              <a:ext uri="{FF2B5EF4-FFF2-40B4-BE49-F238E27FC236}">
                <a16:creationId xmlns:a16="http://schemas.microsoft.com/office/drawing/2014/main" id="{66D1C6A9-82E2-4EBF-B4B3-B7FD7B87B94F}"/>
              </a:ext>
            </a:extLst>
          </p:cNvPr>
          <p:cNvPicPr>
            <a:picLocks noChangeAspect="1"/>
          </p:cNvPicPr>
          <p:nvPr/>
        </p:nvPicPr>
        <p:blipFill>
          <a:blip r:embed="rId2"/>
          <a:stretch>
            <a:fillRect/>
          </a:stretch>
        </p:blipFill>
        <p:spPr>
          <a:xfrm>
            <a:off x="602022" y="3777477"/>
            <a:ext cx="8404131" cy="1124583"/>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4A8B2-51B4-4746-804E-1FEDD8DC0A4B}"/>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Classification and Accuracy</a:t>
            </a:r>
          </a:p>
          <a:p>
            <a:pPr lvl="0"/>
            <a:endParaRPr lang="fr-FR"/>
          </a:p>
        </p:txBody>
      </p:sp>
      <p:sp>
        <p:nvSpPr>
          <p:cNvPr id="3" name="Espace réservé du contenu 2">
            <a:extLst>
              <a:ext uri="{FF2B5EF4-FFF2-40B4-BE49-F238E27FC236}">
                <a16:creationId xmlns:a16="http://schemas.microsoft.com/office/drawing/2014/main" id="{CE67C934-711E-435F-BBF7-CAB24A956048}"/>
              </a:ext>
            </a:extLst>
          </p:cNvPr>
          <p:cNvSpPr txBox="1">
            <a:spLocks noGrp="1"/>
          </p:cNvSpPr>
          <p:nvPr>
            <p:ph idx="1"/>
          </p:nvPr>
        </p:nvSpPr>
        <p:spPr/>
        <p:txBody>
          <a:bodyPr/>
          <a:lstStyle/>
          <a:p>
            <a:pPr lvl="0"/>
            <a:r>
              <a:rPr lang="fr-FR"/>
              <a:t>Now we can step further to test the accuracy.</a:t>
            </a:r>
          </a:p>
          <a:p>
            <a:pPr lvl="0"/>
            <a:r>
              <a:rPr lang="fr-FR"/>
              <a:t>recall_accuracy= 0.4</a:t>
            </a:r>
          </a:p>
          <a:p>
            <a:pPr lvl="0"/>
            <a:r>
              <a:rPr lang="fr-FR"/>
              <a:t>The value is too low, so we try other methods.</a:t>
            </a:r>
          </a:p>
          <a:p>
            <a:pPr lvl="0"/>
            <a:endParaRPr lang="fr-FR"/>
          </a:p>
          <a:p>
            <a:pPr lvl="0"/>
            <a:endParaRPr lang="fr-FR"/>
          </a:p>
        </p:txBody>
      </p:sp>
      <p:pic>
        <p:nvPicPr>
          <p:cNvPr id="4" name="Image 4">
            <a:extLst>
              <a:ext uri="{FF2B5EF4-FFF2-40B4-BE49-F238E27FC236}">
                <a16:creationId xmlns:a16="http://schemas.microsoft.com/office/drawing/2014/main" id="{D51E2739-3BED-4039-AFC5-7553AB36A2F0}"/>
              </a:ext>
            </a:extLst>
          </p:cNvPr>
          <p:cNvPicPr>
            <a:picLocks noChangeAspect="1"/>
          </p:cNvPicPr>
          <p:nvPr/>
        </p:nvPicPr>
        <p:blipFill>
          <a:blip r:embed="rId2"/>
          <a:stretch>
            <a:fillRect/>
          </a:stretch>
        </p:blipFill>
        <p:spPr>
          <a:xfrm>
            <a:off x="697870" y="3736073"/>
            <a:ext cx="7889114" cy="791522"/>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2C793-44C0-4DD6-BEC7-EE0E12BCFE75}"/>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The other models</a:t>
            </a:r>
            <a:endParaRPr lang="fr-FR">
              <a:solidFill>
                <a:srgbClr val="000000"/>
              </a:solidFill>
            </a:endParaRPr>
          </a:p>
        </p:txBody>
      </p:sp>
      <p:sp>
        <p:nvSpPr>
          <p:cNvPr id="3" name="Espace réservé du contenu 2">
            <a:extLst>
              <a:ext uri="{FF2B5EF4-FFF2-40B4-BE49-F238E27FC236}">
                <a16:creationId xmlns:a16="http://schemas.microsoft.com/office/drawing/2014/main" id="{6EFD79FA-1547-4EC2-870F-7387A4DA0F77}"/>
              </a:ext>
            </a:extLst>
          </p:cNvPr>
          <p:cNvSpPr txBox="1">
            <a:spLocks noGrp="1"/>
          </p:cNvSpPr>
          <p:nvPr>
            <p:ph idx="1"/>
          </p:nvPr>
        </p:nvSpPr>
        <p:spPr>
          <a:xfrm>
            <a:off x="571856" y="3273899"/>
            <a:ext cx="7886700" cy="2061441"/>
          </a:xfrm>
        </p:spPr>
        <p:txBody>
          <a:bodyPr>
            <a:normAutofit fontScale="92500" lnSpcReduction="20000"/>
          </a:bodyPr>
          <a:lstStyle/>
          <a:p>
            <a:pPr lvl="0"/>
            <a:r>
              <a:rPr lang="fr-FR" dirty="0" err="1"/>
              <a:t>RTextTools</a:t>
            </a:r>
            <a:r>
              <a:rPr lang="fr-FR" dirty="0"/>
              <a:t> package</a:t>
            </a:r>
          </a:p>
          <a:p>
            <a:pPr lvl="0"/>
            <a:r>
              <a:rPr lang="fr-FR" dirty="0" err="1"/>
              <a:t>Algorithm</a:t>
            </a:r>
            <a:r>
              <a:rPr lang="fr-FR" dirty="0"/>
              <a:t>:</a:t>
            </a:r>
          </a:p>
          <a:p>
            <a:pPr marL="0" lvl="0" indent="0">
              <a:buNone/>
            </a:pPr>
            <a:r>
              <a:rPr lang="fr-FR" dirty="0"/>
              <a:t>  </a:t>
            </a:r>
            <a:r>
              <a:rPr lang="fr-FR" dirty="0" err="1"/>
              <a:t>Svm</a:t>
            </a:r>
            <a:r>
              <a:rPr lang="fr-FR" dirty="0"/>
              <a:t>; bagging; </a:t>
            </a:r>
            <a:r>
              <a:rPr lang="fr-FR" dirty="0" err="1"/>
              <a:t>random</a:t>
            </a:r>
            <a:r>
              <a:rPr lang="fr-FR" dirty="0"/>
              <a:t> </a:t>
            </a:r>
            <a:r>
              <a:rPr lang="fr-FR" dirty="0" err="1"/>
              <a:t>forests</a:t>
            </a:r>
            <a:r>
              <a:rPr lang="fr-FR" dirty="0"/>
              <a:t>;     </a:t>
            </a:r>
            <a:endParaRPr lang="fr-FR" dirty="0">
              <a:solidFill>
                <a:srgbClr val="000000"/>
              </a:solidFill>
            </a:endParaRPr>
          </a:p>
          <a:p>
            <a:pPr marL="0" lvl="0" indent="0">
              <a:buNone/>
            </a:pPr>
            <a:r>
              <a:rPr lang="fr-FR" dirty="0"/>
              <a:t>  </a:t>
            </a:r>
            <a:r>
              <a:rPr lang="fr-FR" dirty="0" err="1"/>
              <a:t>decision</a:t>
            </a:r>
            <a:r>
              <a:rPr lang="fr-FR" dirty="0"/>
              <a:t> </a:t>
            </a:r>
            <a:r>
              <a:rPr lang="fr-FR" dirty="0" err="1"/>
              <a:t>trees</a:t>
            </a:r>
            <a:r>
              <a:rPr lang="fr-FR" dirty="0"/>
              <a:t>; maximum </a:t>
            </a:r>
            <a:r>
              <a:rPr lang="fr-FR" dirty="0" err="1"/>
              <a:t>entropy</a:t>
            </a:r>
            <a:endParaRPr lang="fr-FR" dirty="0">
              <a:solidFill>
                <a:srgbClr val="000000"/>
              </a:solidFill>
            </a:endParaRPr>
          </a:p>
          <a:p>
            <a:pPr lvl="0"/>
            <a:r>
              <a:rPr lang="fr-FR" dirty="0"/>
              <a:t>Method : cross validation</a:t>
            </a:r>
          </a:p>
          <a:p>
            <a:pPr lvl="0"/>
            <a:endParaRPr lang="fr-FR" dirty="0"/>
          </a:p>
        </p:txBody>
      </p:sp>
      <p:pic>
        <p:nvPicPr>
          <p:cNvPr id="4" name="Image 4">
            <a:extLst>
              <a:ext uri="{FF2B5EF4-FFF2-40B4-BE49-F238E27FC236}">
                <a16:creationId xmlns:a16="http://schemas.microsoft.com/office/drawing/2014/main" id="{5AD156FF-D210-4D30-B955-841899374D89}"/>
              </a:ext>
            </a:extLst>
          </p:cNvPr>
          <p:cNvPicPr>
            <a:picLocks noChangeAspect="1"/>
          </p:cNvPicPr>
          <p:nvPr/>
        </p:nvPicPr>
        <p:blipFill>
          <a:blip r:embed="rId2"/>
          <a:stretch>
            <a:fillRect/>
          </a:stretch>
        </p:blipFill>
        <p:spPr>
          <a:xfrm>
            <a:off x="417441" y="1827592"/>
            <a:ext cx="8593796" cy="883694"/>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660F1E-8A4D-4526-BB1E-91ECBC1DC4B4}"/>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The other models</a:t>
            </a:r>
            <a:endParaRPr lang="fr-FR">
              <a:solidFill>
                <a:srgbClr val="000000"/>
              </a:solidFill>
            </a:endParaRPr>
          </a:p>
        </p:txBody>
      </p:sp>
      <p:sp>
        <p:nvSpPr>
          <p:cNvPr id="3" name="Espace réservé du contenu 2">
            <a:extLst>
              <a:ext uri="{FF2B5EF4-FFF2-40B4-BE49-F238E27FC236}">
                <a16:creationId xmlns:a16="http://schemas.microsoft.com/office/drawing/2014/main" id="{900AAE2C-B9D0-4BC7-B374-E94B30E3B76D}"/>
              </a:ext>
            </a:extLst>
          </p:cNvPr>
          <p:cNvSpPr txBox="1">
            <a:spLocks noGrp="1"/>
          </p:cNvSpPr>
          <p:nvPr>
            <p:ph idx="1"/>
          </p:nvPr>
        </p:nvSpPr>
        <p:spPr/>
        <p:txBody>
          <a:bodyPr/>
          <a:lstStyle/>
          <a:p>
            <a:pPr marL="0" lvl="0" indent="0">
              <a:buNone/>
            </a:pPr>
            <a:r>
              <a:rPr lang="fr-FR"/>
              <a:t>(1)  SVM                         (2)  Forest</a:t>
            </a:r>
          </a:p>
          <a:p>
            <a:pPr lvl="0"/>
            <a:endParaRPr lang="fr-FR"/>
          </a:p>
        </p:txBody>
      </p:sp>
      <p:pic>
        <p:nvPicPr>
          <p:cNvPr id="4" name="Image 4">
            <a:extLst>
              <a:ext uri="{FF2B5EF4-FFF2-40B4-BE49-F238E27FC236}">
                <a16:creationId xmlns:a16="http://schemas.microsoft.com/office/drawing/2014/main" id="{21FBB827-002C-4C0D-86FC-A89F92D067F4}"/>
              </a:ext>
            </a:extLst>
          </p:cNvPr>
          <p:cNvPicPr>
            <a:picLocks noChangeAspect="1"/>
          </p:cNvPicPr>
          <p:nvPr/>
        </p:nvPicPr>
        <p:blipFill>
          <a:blip r:embed="rId2"/>
          <a:stretch>
            <a:fillRect/>
          </a:stretch>
        </p:blipFill>
        <p:spPr>
          <a:xfrm>
            <a:off x="729819" y="2615851"/>
            <a:ext cx="3380491" cy="1512701"/>
          </a:xfrm>
          <a:prstGeom prst="rect">
            <a:avLst/>
          </a:prstGeom>
          <a:noFill/>
          <a:ln cap="flat">
            <a:noFill/>
          </a:ln>
        </p:spPr>
      </p:pic>
      <p:pic>
        <p:nvPicPr>
          <p:cNvPr id="5" name="Image 7">
            <a:extLst>
              <a:ext uri="{FF2B5EF4-FFF2-40B4-BE49-F238E27FC236}">
                <a16:creationId xmlns:a16="http://schemas.microsoft.com/office/drawing/2014/main" id="{31B94DAF-3BD2-498E-9FEB-6D622B163DC4}"/>
              </a:ext>
            </a:extLst>
          </p:cNvPr>
          <p:cNvPicPr>
            <a:picLocks noChangeAspect="1"/>
          </p:cNvPicPr>
          <p:nvPr/>
        </p:nvPicPr>
        <p:blipFill>
          <a:blip r:embed="rId3"/>
          <a:stretch>
            <a:fillRect/>
          </a:stretch>
        </p:blipFill>
        <p:spPr>
          <a:xfrm>
            <a:off x="4573563" y="2587816"/>
            <a:ext cx="3616753" cy="1469395"/>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96600B-A1BD-44C7-BEC8-96246C44E81A}"/>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The other models</a:t>
            </a:r>
          </a:p>
        </p:txBody>
      </p:sp>
      <p:sp>
        <p:nvSpPr>
          <p:cNvPr id="3" name="Espace réservé du contenu 2">
            <a:extLst>
              <a:ext uri="{FF2B5EF4-FFF2-40B4-BE49-F238E27FC236}">
                <a16:creationId xmlns:a16="http://schemas.microsoft.com/office/drawing/2014/main" id="{728AC52F-EBD4-47F3-9887-3D2FDAE03138}"/>
              </a:ext>
            </a:extLst>
          </p:cNvPr>
          <p:cNvSpPr txBox="1">
            <a:spLocks noGrp="1"/>
          </p:cNvSpPr>
          <p:nvPr>
            <p:ph idx="1"/>
          </p:nvPr>
        </p:nvSpPr>
        <p:spPr/>
        <p:txBody>
          <a:bodyPr/>
          <a:lstStyle/>
          <a:p>
            <a:pPr marL="0" lvl="0" indent="0">
              <a:buNone/>
            </a:pPr>
            <a:r>
              <a:rPr lang="fr-FR"/>
              <a:t>(1)  Decision tree            (2)  MAXENT</a:t>
            </a:r>
          </a:p>
          <a:p>
            <a:pPr lvl="0"/>
            <a:endParaRPr lang="fr-FR"/>
          </a:p>
        </p:txBody>
      </p:sp>
      <p:pic>
        <p:nvPicPr>
          <p:cNvPr id="4" name="Image 4" descr="Une image contenant intérieur&#10;&#10;Description générée avec un niveau de confiance élevé">
            <a:extLst>
              <a:ext uri="{FF2B5EF4-FFF2-40B4-BE49-F238E27FC236}">
                <a16:creationId xmlns:a16="http://schemas.microsoft.com/office/drawing/2014/main" id="{D5F27363-0F5E-4154-B67F-9E7F8B233902}"/>
              </a:ext>
            </a:extLst>
          </p:cNvPr>
          <p:cNvPicPr>
            <a:picLocks noChangeAspect="1"/>
          </p:cNvPicPr>
          <p:nvPr/>
        </p:nvPicPr>
        <p:blipFill>
          <a:blip r:embed="rId2"/>
          <a:stretch>
            <a:fillRect/>
          </a:stretch>
        </p:blipFill>
        <p:spPr>
          <a:xfrm>
            <a:off x="701417" y="2757839"/>
            <a:ext cx="3731008" cy="1668889"/>
          </a:xfrm>
          <a:prstGeom prst="rect">
            <a:avLst/>
          </a:prstGeom>
          <a:noFill/>
          <a:ln cap="flat">
            <a:noFill/>
          </a:ln>
        </p:spPr>
      </p:pic>
      <p:pic>
        <p:nvPicPr>
          <p:cNvPr id="5" name="Image 6" descr="Une image contenant intérieur&#10;&#10;Description générée avec un niveau de confiance élevé">
            <a:extLst>
              <a:ext uri="{FF2B5EF4-FFF2-40B4-BE49-F238E27FC236}">
                <a16:creationId xmlns:a16="http://schemas.microsoft.com/office/drawing/2014/main" id="{D324E73A-843D-4CA7-8450-8F6B0669DA78}"/>
              </a:ext>
            </a:extLst>
          </p:cNvPr>
          <p:cNvPicPr>
            <a:picLocks noChangeAspect="1"/>
          </p:cNvPicPr>
          <p:nvPr/>
        </p:nvPicPr>
        <p:blipFill>
          <a:blip r:embed="rId3"/>
          <a:stretch>
            <a:fillRect/>
          </a:stretch>
        </p:blipFill>
        <p:spPr>
          <a:xfrm>
            <a:off x="4760485" y="2747397"/>
            <a:ext cx="3645475" cy="1668624"/>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7170" name="Picture 2" descr="ç¸å³å¾ç">
            <a:extLst>
              <a:ext uri="{FF2B5EF4-FFF2-40B4-BE49-F238E27FC236}">
                <a16:creationId xmlns:a16="http://schemas.microsoft.com/office/drawing/2014/main" id="{C687DDB0-653D-4A78-9DBF-256EEC937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5143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4DE1D4F-B9EA-4FFE-95EB-C1CA1CBCFDA6}"/>
              </a:ext>
            </a:extLst>
          </p:cNvPr>
          <p:cNvSpPr txBox="1">
            <a:spLocks noGrp="1"/>
          </p:cNvSpPr>
          <p:nvPr>
            <p:ph type="title"/>
          </p:nvPr>
        </p:nvSpPr>
        <p:spPr>
          <a:xfrm>
            <a:off x="734482" y="2143125"/>
            <a:ext cx="7886700" cy="1325559"/>
          </a:xfrm>
          <a:prstGeom prst="rect">
            <a:avLst/>
          </a:prstGeom>
          <a:noFill/>
          <a:ln>
            <a:noFill/>
          </a:ln>
        </p:spPr>
        <p:txBody>
          <a:bodyPr vert="horz" wrap="square" lIns="91440" tIns="45720" rIns="91440" bIns="45720" anchor="ctr" anchorCtr="1" compatLnSpc="1">
            <a:noAutofit/>
          </a:bodyPr>
          <a:lstStyle/>
          <a:p>
            <a:pPr lvl="0"/>
            <a:r>
              <a:rPr lang="fr-FR" sz="7200" dirty="0">
                <a:solidFill>
                  <a:srgbClr val="FFC000"/>
                </a:solidFill>
              </a:rPr>
              <a:t>Word </a:t>
            </a:r>
            <a:r>
              <a:rPr lang="fr-FR" sz="7200" dirty="0" err="1">
                <a:solidFill>
                  <a:srgbClr val="FFC000"/>
                </a:solidFill>
              </a:rPr>
              <a:t>Tokenization</a:t>
            </a:r>
            <a:endParaRPr lang="fr-FR" sz="7200" dirty="0">
              <a:solidFill>
                <a:srgbClr val="FFC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D7A4-AF03-465C-A518-2CDC614792CE}"/>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en-US" dirty="0"/>
              <a:t>INTRODUCTION</a:t>
            </a:r>
          </a:p>
        </p:txBody>
      </p:sp>
      <p:sp>
        <p:nvSpPr>
          <p:cNvPr id="3" name="Content Placeholder 2">
            <a:extLst>
              <a:ext uri="{FF2B5EF4-FFF2-40B4-BE49-F238E27FC236}">
                <a16:creationId xmlns:a16="http://schemas.microsoft.com/office/drawing/2014/main" id="{2711D1EB-7CFF-4CEE-B3CC-C2230254EA80}"/>
              </a:ext>
            </a:extLst>
          </p:cNvPr>
          <p:cNvSpPr txBox="1">
            <a:spLocks noGrp="1"/>
          </p:cNvSpPr>
          <p:nvPr>
            <p:ph idx="1"/>
          </p:nvPr>
        </p:nvSpPr>
        <p:spPr/>
        <p:txBody>
          <a:bodyPr/>
          <a:lstStyle/>
          <a:p>
            <a:pPr lvl="0"/>
            <a:r>
              <a:rPr lang="en-US" dirty="0"/>
              <a:t>Twitter is a popular microblogging site and it is online news and social networking service where users post and interact with messages, known as “tweets”. </a:t>
            </a:r>
            <a:endParaRPr lang="fr-FR" dirty="0"/>
          </a:p>
          <a:p>
            <a:pPr lvl="0"/>
            <a:r>
              <a:rPr lang="en-US" dirty="0"/>
              <a:t>Begging of the Twitter there is a limit to use the text 140 characters but on November 7, 2017, it was double to 280 characters for all languages expect Japanese, Korean and Chinese.</a:t>
            </a:r>
          </a:p>
        </p:txBody>
      </p:sp>
      <p:pic>
        <p:nvPicPr>
          <p:cNvPr id="4" name="Image 3">
            <a:extLst>
              <a:ext uri="{FF2B5EF4-FFF2-40B4-BE49-F238E27FC236}">
                <a16:creationId xmlns:a16="http://schemas.microsoft.com/office/drawing/2014/main" id="{9E8C7161-3C8F-4245-83CA-AFB36596A958}"/>
              </a:ext>
            </a:extLst>
          </p:cNvPr>
          <p:cNvPicPr>
            <a:picLocks noChangeAspect="1"/>
          </p:cNvPicPr>
          <p:nvPr/>
        </p:nvPicPr>
        <p:blipFill>
          <a:blip r:embed="rId2"/>
          <a:stretch>
            <a:fillRect/>
          </a:stretch>
        </p:blipFill>
        <p:spPr>
          <a:xfrm>
            <a:off x="2858529" y="5125852"/>
            <a:ext cx="4449560" cy="600899"/>
          </a:xfrm>
          <a:prstGeom prst="rect">
            <a:avLst/>
          </a:prstGeom>
          <a:noFill/>
          <a:ln cap="flat">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BC4CAC-2FC5-480A-B22F-A528514637E7}"/>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Corpus Creation</a:t>
            </a:r>
            <a:endParaRPr lang="fr-FR">
              <a:solidFill>
                <a:srgbClr val="000000"/>
              </a:solidFill>
            </a:endParaRPr>
          </a:p>
        </p:txBody>
      </p:sp>
      <p:sp>
        <p:nvSpPr>
          <p:cNvPr id="3" name="Espace réservé du contenu 2">
            <a:extLst>
              <a:ext uri="{FF2B5EF4-FFF2-40B4-BE49-F238E27FC236}">
                <a16:creationId xmlns:a16="http://schemas.microsoft.com/office/drawing/2014/main" id="{DEA2B297-C19B-4ECA-BACA-DFBF19D12F04}"/>
              </a:ext>
            </a:extLst>
          </p:cNvPr>
          <p:cNvSpPr txBox="1">
            <a:spLocks noGrp="1"/>
          </p:cNvSpPr>
          <p:nvPr>
            <p:ph idx="1"/>
          </p:nvPr>
        </p:nvSpPr>
        <p:spPr/>
        <p:txBody>
          <a:bodyPr/>
          <a:lstStyle/>
          <a:p>
            <a:pPr lvl="0"/>
            <a:r>
              <a:rPr lang="en-US"/>
              <a:t>Collect all the text, XML files, emails, webpages, voice recordings</a:t>
            </a:r>
          </a:p>
          <a:p>
            <a:pPr lvl="0"/>
            <a:r>
              <a:rPr lang="en-US"/>
              <a:t>Standardize the collection </a:t>
            </a:r>
          </a:p>
          <a:p>
            <a:pPr marL="514350" lvl="0" indent="-514350">
              <a:buFont typeface="Trebuchet MS"/>
              <a:buAutoNum type="arabicPeriod"/>
            </a:pPr>
            <a:r>
              <a:rPr lang="fr-FR"/>
              <a:t>Convert to lower case</a:t>
            </a:r>
          </a:p>
          <a:p>
            <a:pPr marL="514350" lvl="0" indent="-514350">
              <a:buFont typeface="Trebuchet MS"/>
              <a:buAutoNum type="arabicPeriod"/>
            </a:pPr>
            <a:r>
              <a:rPr lang="fr-FR"/>
              <a:t>Re</a:t>
            </a:r>
            <a:r>
              <a:rPr lang="en-US"/>
              <a:t>move whitespaces</a:t>
            </a:r>
          </a:p>
          <a:p>
            <a:pPr marL="514350" lvl="0" indent="-514350">
              <a:buFont typeface="Trebuchet MS"/>
              <a:buAutoNum type="arabicPeriod"/>
            </a:pPr>
            <a:r>
              <a:rPr lang="en-US"/>
              <a:t>Remove stopwords</a:t>
            </a:r>
          </a:p>
          <a:p>
            <a:pPr lvl="0"/>
            <a:endParaRPr lang="fr-FR"/>
          </a:p>
          <a:p>
            <a:pPr lvl="0"/>
            <a:endParaRPr lang="fr-FR"/>
          </a:p>
          <a:p>
            <a:pPr lvl="0"/>
            <a:endParaRPr lang="fr-FR" sz="2000">
              <a:latin typeface="Bookman Old Sty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9C24B-1294-48F2-989A-A27845CB25FC}"/>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Term Document Matrix</a:t>
            </a:r>
            <a:endParaRPr lang="fr-FR">
              <a:solidFill>
                <a:srgbClr val="000000"/>
              </a:solidFill>
            </a:endParaRPr>
          </a:p>
        </p:txBody>
      </p:sp>
      <p:sp>
        <p:nvSpPr>
          <p:cNvPr id="3" name="Espace réservé du contenu 2">
            <a:extLst>
              <a:ext uri="{FF2B5EF4-FFF2-40B4-BE49-F238E27FC236}">
                <a16:creationId xmlns:a16="http://schemas.microsoft.com/office/drawing/2014/main" id="{84908C69-103E-41EA-9689-49C78B1B7874}"/>
              </a:ext>
            </a:extLst>
          </p:cNvPr>
          <p:cNvSpPr txBox="1">
            <a:spLocks noGrp="1"/>
          </p:cNvSpPr>
          <p:nvPr>
            <p:ph idx="1"/>
          </p:nvPr>
        </p:nvSpPr>
        <p:spPr/>
        <p:txBody>
          <a:bodyPr/>
          <a:lstStyle/>
          <a:p>
            <a:pPr marL="0" lvl="0" indent="0">
              <a:buNone/>
            </a:pPr>
            <a:r>
              <a:rPr lang="fr-FR"/>
              <a:t>.</a:t>
            </a:r>
            <a:r>
              <a:rPr lang="en-US"/>
              <a:t>Build Term Document Matrix</a:t>
            </a:r>
          </a:p>
          <a:p>
            <a:pPr marL="0" lvl="0" indent="0">
              <a:buNone/>
            </a:pPr>
            <a:r>
              <a:rPr lang="en-GB"/>
              <a:t>-</a:t>
            </a:r>
            <a:r>
              <a:rPr lang="en-US"/>
              <a:t>TDM is a sparse Matrix </a:t>
            </a:r>
          </a:p>
          <a:p>
            <a:pPr marL="0" lvl="0" indent="0">
              <a:buNone/>
            </a:pPr>
            <a:endParaRPr lang="en-US"/>
          </a:p>
          <a:p>
            <a:pPr lvl="0"/>
            <a:r>
              <a:rPr lang="en-GB"/>
              <a:t>F</a:t>
            </a:r>
            <a:r>
              <a:rPr lang="en-US"/>
              <a:t>ind the frequency of terms</a:t>
            </a:r>
          </a:p>
          <a:p>
            <a:pPr lvl="0"/>
            <a:r>
              <a:rPr lang="en-GB"/>
              <a:t>E</a:t>
            </a:r>
            <a:r>
              <a:rPr lang="en-US"/>
              <a:t>liminate the terms with </a:t>
            </a:r>
          </a:p>
          <a:p>
            <a:pPr marL="0" lvl="0" indent="0">
              <a:buNone/>
            </a:pPr>
            <a:r>
              <a:rPr lang="en-US"/>
              <a:t>  less frequency</a:t>
            </a:r>
          </a:p>
          <a:p>
            <a:pPr lvl="0"/>
            <a:endParaRPr lang="fr-FR"/>
          </a:p>
          <a:p>
            <a:pPr lvl="0"/>
            <a:endParaRPr lang="fr-FR"/>
          </a:p>
          <a:p>
            <a:pPr lvl="0"/>
            <a:endParaRPr lang="fr-FR"/>
          </a:p>
          <a:p>
            <a:pPr lvl="0"/>
            <a:endParaRPr lang="fr-FR" sz="2000">
              <a:latin typeface="Bookman Old Style"/>
            </a:endParaRPr>
          </a:p>
        </p:txBody>
      </p:sp>
      <p:pic>
        <p:nvPicPr>
          <p:cNvPr id="4" name="Picture 5">
            <a:extLst>
              <a:ext uri="{FF2B5EF4-FFF2-40B4-BE49-F238E27FC236}">
                <a16:creationId xmlns:a16="http://schemas.microsoft.com/office/drawing/2014/main" id="{0B6F5322-CF28-4F4C-AF79-0EB13DFD64FB}"/>
              </a:ext>
            </a:extLst>
          </p:cNvPr>
          <p:cNvPicPr>
            <a:picLocks noChangeAspect="1"/>
          </p:cNvPicPr>
          <p:nvPr/>
        </p:nvPicPr>
        <p:blipFill>
          <a:blip r:embed="rId2"/>
          <a:stretch>
            <a:fillRect/>
          </a:stretch>
        </p:blipFill>
        <p:spPr>
          <a:xfrm>
            <a:off x="5665512" y="1574560"/>
            <a:ext cx="2929426" cy="1921703"/>
          </a:xfrm>
          <a:prstGeom prst="rect">
            <a:avLst/>
          </a:prstGeom>
          <a:noFill/>
          <a:ln cap="flat">
            <a:noFill/>
          </a:ln>
        </p:spPr>
      </p:pic>
      <p:pic>
        <p:nvPicPr>
          <p:cNvPr id="5" name="Picture 6">
            <a:extLst>
              <a:ext uri="{FF2B5EF4-FFF2-40B4-BE49-F238E27FC236}">
                <a16:creationId xmlns:a16="http://schemas.microsoft.com/office/drawing/2014/main" id="{007D7622-D655-4057-96D3-9F04E7928CA8}"/>
              </a:ext>
            </a:extLst>
          </p:cNvPr>
          <p:cNvPicPr>
            <a:picLocks noChangeAspect="1"/>
          </p:cNvPicPr>
          <p:nvPr/>
        </p:nvPicPr>
        <p:blipFill>
          <a:blip r:embed="rId3"/>
          <a:stretch>
            <a:fillRect/>
          </a:stretch>
        </p:blipFill>
        <p:spPr>
          <a:xfrm>
            <a:off x="5509452" y="3831555"/>
            <a:ext cx="1984860" cy="2903777"/>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A13EA-6ED3-42E3-87C0-219B39A299F6}"/>
              </a:ext>
            </a:extLst>
          </p:cNvPr>
          <p:cNvSpPr txBox="1">
            <a:spLocks noGrp="1"/>
          </p:cNvSpPr>
          <p:nvPr>
            <p:ph type="title"/>
          </p:nvPr>
        </p:nvSpPr>
        <p:spPr>
          <a:xfrm>
            <a:off x="628650" y="493437"/>
            <a:ext cx="7886700" cy="1325559"/>
          </a:xfrm>
          <a:prstGeom prst="rect">
            <a:avLst/>
          </a:prstGeom>
          <a:noFill/>
          <a:ln>
            <a:noFill/>
          </a:ln>
        </p:spPr>
        <p:txBody>
          <a:bodyPr vert="horz" wrap="square" lIns="91440" tIns="45720" rIns="91440" bIns="45720" anchor="ctr" anchorCtr="1" compatLnSpc="1">
            <a:normAutofit/>
          </a:bodyPr>
          <a:lstStyle/>
          <a:p>
            <a:pPr lvl="0"/>
            <a:r>
              <a:rPr lang="en-GB" b="0"/>
              <a:t>Word Frequency and Cloud</a:t>
            </a:r>
            <a:endParaRPr lang="fr-FR" b="0"/>
          </a:p>
        </p:txBody>
      </p:sp>
      <p:pic>
        <p:nvPicPr>
          <p:cNvPr id="3" name="Picture 2">
            <a:extLst>
              <a:ext uri="{FF2B5EF4-FFF2-40B4-BE49-F238E27FC236}">
                <a16:creationId xmlns:a16="http://schemas.microsoft.com/office/drawing/2014/main" id="{2D808681-3CD1-4C5C-A7FF-93BF644B3658}"/>
              </a:ext>
            </a:extLst>
          </p:cNvPr>
          <p:cNvPicPr>
            <a:picLocks noChangeAspect="1"/>
          </p:cNvPicPr>
          <p:nvPr/>
        </p:nvPicPr>
        <p:blipFill>
          <a:blip r:embed="rId2"/>
          <a:stretch>
            <a:fillRect/>
          </a:stretch>
        </p:blipFill>
        <p:spPr>
          <a:xfrm>
            <a:off x="5030964" y="1734534"/>
            <a:ext cx="3905164" cy="3091988"/>
          </a:xfrm>
          <a:prstGeom prst="rect">
            <a:avLst/>
          </a:prstGeom>
          <a:noFill/>
          <a:ln cap="flat">
            <a:noFill/>
          </a:ln>
        </p:spPr>
      </p:pic>
      <p:pic>
        <p:nvPicPr>
          <p:cNvPr id="4" name="Picture 4">
            <a:extLst>
              <a:ext uri="{FF2B5EF4-FFF2-40B4-BE49-F238E27FC236}">
                <a16:creationId xmlns:a16="http://schemas.microsoft.com/office/drawing/2014/main" id="{F322D0CF-07FF-43B3-909E-6A264FCB1E5E}"/>
              </a:ext>
            </a:extLst>
          </p:cNvPr>
          <p:cNvPicPr>
            <a:picLocks noChangeAspect="1"/>
          </p:cNvPicPr>
          <p:nvPr/>
        </p:nvPicPr>
        <p:blipFill>
          <a:blip r:embed="rId3"/>
          <a:stretch>
            <a:fillRect/>
          </a:stretch>
        </p:blipFill>
        <p:spPr>
          <a:xfrm>
            <a:off x="628650" y="1651863"/>
            <a:ext cx="3927594" cy="3554281"/>
          </a:xfrm>
          <a:prstGeom prst="rect">
            <a:avLst/>
          </a:prstGeom>
          <a:noFill/>
          <a:ln cap="flat">
            <a:noFill/>
          </a:ln>
        </p:spPr>
      </p:pic>
      <p:sp>
        <p:nvSpPr>
          <p:cNvPr id="5" name="TextBox 3">
            <a:extLst>
              <a:ext uri="{FF2B5EF4-FFF2-40B4-BE49-F238E27FC236}">
                <a16:creationId xmlns:a16="http://schemas.microsoft.com/office/drawing/2014/main" id="{10253E0A-D927-4733-BB1F-E194DB522DF4}"/>
              </a:ext>
            </a:extLst>
          </p:cNvPr>
          <p:cNvSpPr txBox="1"/>
          <p:nvPr/>
        </p:nvSpPr>
        <p:spPr>
          <a:xfrm>
            <a:off x="3610032" y="5164229"/>
            <a:ext cx="3373514"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D966"/>
                </a:solidFill>
                <a:uFillTx/>
                <a:latin typeface="Trebuchet MS"/>
              </a:rPr>
              <a:t>“got” , “games of thrones” , ‘greatest”, “decide” are more popular tweets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D966"/>
              </a:solidFill>
              <a:uFillTx/>
              <a:latin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pic>
        <p:nvPicPr>
          <p:cNvPr id="8194" name="Picture 2" descr="ç¸å³å¾ç">
            <a:extLst>
              <a:ext uri="{FF2B5EF4-FFF2-40B4-BE49-F238E27FC236}">
                <a16:creationId xmlns:a16="http://schemas.microsoft.com/office/drawing/2014/main" id="{8D8A594D-5AC2-45CE-9FCA-9651B0E6B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00CE5DE-A074-401A-BBC7-B2F123876BED}"/>
              </a:ext>
            </a:extLst>
          </p:cNvPr>
          <p:cNvSpPr txBox="1">
            <a:spLocks noGrp="1"/>
          </p:cNvSpPr>
          <p:nvPr>
            <p:ph type="title"/>
          </p:nvPr>
        </p:nvSpPr>
        <p:spPr>
          <a:xfrm>
            <a:off x="734482" y="2143125"/>
            <a:ext cx="7886700" cy="1325559"/>
          </a:xfrm>
          <a:prstGeom prst="rect">
            <a:avLst/>
          </a:prstGeom>
          <a:noFill/>
          <a:ln>
            <a:noFill/>
          </a:ln>
        </p:spPr>
        <p:txBody>
          <a:bodyPr vert="horz" wrap="square" lIns="91440" tIns="45720" rIns="91440" bIns="45720" anchor="ctr" anchorCtr="1" compatLnSpc="1">
            <a:normAutofit/>
          </a:bodyPr>
          <a:lstStyle/>
          <a:p>
            <a:pPr lvl="0"/>
            <a:r>
              <a:rPr lang="fr-FR" sz="6600" dirty="0" err="1">
                <a:solidFill>
                  <a:srgbClr val="FFC000"/>
                </a:solidFill>
              </a:rPr>
              <a:t>Netw</a:t>
            </a:r>
            <a:r>
              <a:rPr lang="en-US" sz="6600" dirty="0" err="1">
                <a:solidFill>
                  <a:srgbClr val="FFC000"/>
                </a:solidFill>
              </a:rPr>
              <a:t>ork</a:t>
            </a:r>
            <a:r>
              <a:rPr lang="en-US" sz="6600" dirty="0">
                <a:solidFill>
                  <a:srgbClr val="FFC000"/>
                </a:solidFill>
              </a:rPr>
              <a:t> of Terms</a:t>
            </a:r>
            <a:endParaRPr lang="fr-FR" sz="6600" dirty="0">
              <a:solidFill>
                <a:srgbClr val="FFC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7E43A-2DDE-4421-8864-F7E0D792E613}"/>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Network Terminology </a:t>
            </a:r>
            <a:endParaRPr lang="fr-FR">
              <a:solidFill>
                <a:srgbClr val="000000"/>
              </a:solidFill>
            </a:endParaRPr>
          </a:p>
        </p:txBody>
      </p:sp>
      <p:sp>
        <p:nvSpPr>
          <p:cNvPr id="3" name="Espace réservé du contenu 2">
            <a:extLst>
              <a:ext uri="{FF2B5EF4-FFF2-40B4-BE49-F238E27FC236}">
                <a16:creationId xmlns:a16="http://schemas.microsoft.com/office/drawing/2014/main" id="{84962FFC-4645-4F04-B01E-A896A95175F8}"/>
              </a:ext>
            </a:extLst>
          </p:cNvPr>
          <p:cNvSpPr txBox="1">
            <a:spLocks noGrp="1"/>
          </p:cNvSpPr>
          <p:nvPr>
            <p:ph idx="1"/>
          </p:nvPr>
        </p:nvSpPr>
        <p:spPr>
          <a:xfrm>
            <a:off x="2127512" y="1995309"/>
            <a:ext cx="5734443" cy="3978270"/>
          </a:xfrm>
        </p:spPr>
        <p:txBody>
          <a:bodyPr/>
          <a:lstStyle/>
          <a:p>
            <a:pPr lvl="0"/>
            <a:r>
              <a:rPr lang="en-US" dirty="0"/>
              <a:t>Visualize how tweets are connected as a network of terms.</a:t>
            </a:r>
          </a:p>
          <a:p>
            <a:pPr lvl="0"/>
            <a:r>
              <a:rPr lang="en-GB" dirty="0"/>
              <a:t>Tweet Keywords=Nodes(or vertices)</a:t>
            </a:r>
          </a:p>
          <a:p>
            <a:pPr lvl="0"/>
            <a:r>
              <a:rPr lang="en-GB" dirty="0"/>
              <a:t>Connections = edges</a:t>
            </a:r>
          </a:p>
          <a:p>
            <a:pPr lvl="0"/>
            <a:endParaRPr lang="en-GB" dirty="0"/>
          </a:p>
          <a:p>
            <a:pPr lvl="0"/>
            <a:endParaRPr lang="fr-FR" dirty="0"/>
          </a:p>
          <a:p>
            <a:pPr lvl="0"/>
            <a:endParaRPr lang="fr-FR" sz="2000" dirty="0">
              <a:latin typeface="Bookman Old Styl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510A7F-A5F8-41B4-A058-2DFFA1EE47C0}"/>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Term Network Process</a:t>
            </a:r>
            <a:endParaRPr lang="fr-FR">
              <a:solidFill>
                <a:srgbClr val="000000"/>
              </a:solidFill>
            </a:endParaRPr>
          </a:p>
        </p:txBody>
      </p:sp>
      <p:sp>
        <p:nvSpPr>
          <p:cNvPr id="3" name="Espace réservé du contenu 2">
            <a:extLst>
              <a:ext uri="{FF2B5EF4-FFF2-40B4-BE49-F238E27FC236}">
                <a16:creationId xmlns:a16="http://schemas.microsoft.com/office/drawing/2014/main" id="{6E407618-A4AF-4FDF-899E-B047A0F209F0}"/>
              </a:ext>
            </a:extLst>
          </p:cNvPr>
          <p:cNvSpPr txBox="1">
            <a:spLocks noGrp="1"/>
          </p:cNvSpPr>
          <p:nvPr>
            <p:ph idx="1"/>
          </p:nvPr>
        </p:nvSpPr>
        <p:spPr>
          <a:xfrm>
            <a:off x="628650" y="1585926"/>
            <a:ext cx="8799435" cy="3978270"/>
          </a:xfrm>
        </p:spPr>
        <p:txBody>
          <a:bodyPr/>
          <a:lstStyle/>
          <a:p>
            <a:pPr lvl="0"/>
            <a:r>
              <a:rPr lang="fr-FR"/>
              <a:t>Convert Term Document Matrix  into </a:t>
            </a:r>
            <a:r>
              <a:rPr lang="en-US"/>
              <a:t>tweet-tweet adjacency matrix.</a:t>
            </a:r>
          </a:p>
          <a:p>
            <a:pPr lvl="0"/>
            <a:endParaRPr lang="en-GB"/>
          </a:p>
          <a:p>
            <a:pPr lvl="0"/>
            <a:endParaRPr lang="en-GB"/>
          </a:p>
          <a:p>
            <a:pPr lvl="0"/>
            <a:endParaRPr lang="en-GB"/>
          </a:p>
          <a:p>
            <a:pPr lvl="0"/>
            <a:r>
              <a:rPr lang="en-US"/>
              <a:t>tweet “ever” has 50 terms in common with tweet “show”. </a:t>
            </a:r>
            <a:endParaRPr lang="en-GB"/>
          </a:p>
          <a:p>
            <a:pPr lvl="0"/>
            <a:r>
              <a:rPr lang="en-GB"/>
              <a:t>P</a:t>
            </a:r>
            <a:r>
              <a:rPr lang="en-US"/>
              <a:t>lot the network graph using igraph Package  in R.</a:t>
            </a:r>
          </a:p>
          <a:p>
            <a:pPr lvl="0"/>
            <a:endParaRPr lang="fr-FR"/>
          </a:p>
        </p:txBody>
      </p:sp>
      <p:pic>
        <p:nvPicPr>
          <p:cNvPr id="4" name="Picture 3">
            <a:extLst>
              <a:ext uri="{FF2B5EF4-FFF2-40B4-BE49-F238E27FC236}">
                <a16:creationId xmlns:a16="http://schemas.microsoft.com/office/drawing/2014/main" id="{458D7489-8AA6-4EA9-AA4A-6AA06232E5BA}"/>
              </a:ext>
            </a:extLst>
          </p:cNvPr>
          <p:cNvPicPr>
            <a:picLocks noChangeAspect="1"/>
          </p:cNvPicPr>
          <p:nvPr/>
        </p:nvPicPr>
        <p:blipFill>
          <a:blip r:embed="rId2"/>
          <a:stretch>
            <a:fillRect/>
          </a:stretch>
        </p:blipFill>
        <p:spPr>
          <a:xfrm>
            <a:off x="887672" y="2517370"/>
            <a:ext cx="4705346" cy="1485900"/>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A2991E-5DFD-4169-89B2-D9934150FAE3}"/>
              </a:ext>
            </a:extLst>
          </p:cNvPr>
          <p:cNvPicPr>
            <a:picLocks noChangeAspect="1"/>
          </p:cNvPicPr>
          <p:nvPr/>
        </p:nvPicPr>
        <p:blipFill>
          <a:blip r:embed="rId2"/>
          <a:stretch>
            <a:fillRect/>
          </a:stretch>
        </p:blipFill>
        <p:spPr>
          <a:xfrm>
            <a:off x="2470260" y="1628299"/>
            <a:ext cx="4203487" cy="3601391"/>
          </a:xfrm>
          <a:prstGeom prst="rect">
            <a:avLst/>
          </a:prstGeom>
          <a:noFill/>
          <a:ln cap="flat">
            <a:noFill/>
          </a:ln>
        </p:spPr>
      </p:pic>
      <p:sp>
        <p:nvSpPr>
          <p:cNvPr id="3" name="Titre 1">
            <a:extLst>
              <a:ext uri="{FF2B5EF4-FFF2-40B4-BE49-F238E27FC236}">
                <a16:creationId xmlns:a16="http://schemas.microsoft.com/office/drawing/2014/main" id="{B797A900-BC75-427B-A7B5-C9445B62C4F0}"/>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 Network Graph</a:t>
            </a:r>
            <a:endParaRPr lang="fr-F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D8A8-3E65-44FB-8A0E-001C2D0D3A1D}"/>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en-GB"/>
              <a:t>Link between users	</a:t>
            </a:r>
            <a:endParaRPr lang="en-US"/>
          </a:p>
        </p:txBody>
      </p:sp>
      <p:sp>
        <p:nvSpPr>
          <p:cNvPr id="3" name="Content Placeholder 2">
            <a:extLst>
              <a:ext uri="{FF2B5EF4-FFF2-40B4-BE49-F238E27FC236}">
                <a16:creationId xmlns:a16="http://schemas.microsoft.com/office/drawing/2014/main" id="{94B21B2C-7596-43EA-A0C2-2DF5BBDA80B5}"/>
              </a:ext>
            </a:extLst>
          </p:cNvPr>
          <p:cNvSpPr txBox="1">
            <a:spLocks noGrp="1"/>
          </p:cNvSpPr>
          <p:nvPr>
            <p:ph idx="1"/>
          </p:nvPr>
        </p:nvSpPr>
        <p:spPr>
          <a:xfrm>
            <a:off x="1857081" y="1967029"/>
            <a:ext cx="5250730" cy="3978270"/>
          </a:xfrm>
        </p:spPr>
        <p:txBody>
          <a:bodyPr/>
          <a:lstStyle/>
          <a:p>
            <a:pPr lvl="0"/>
            <a:r>
              <a:rPr lang="en-GB" dirty="0"/>
              <a:t>If A Retweeted B , then there is link from A and B.</a:t>
            </a:r>
          </a:p>
          <a:p>
            <a:pPr lvl="0"/>
            <a:endParaRPr lang="en-GB" dirty="0"/>
          </a:p>
          <a:p>
            <a:pPr lvl="0"/>
            <a:r>
              <a:rPr lang="en-GB" dirty="0"/>
              <a:t>Split the data into two sets; one for mention network and other for retweet network.</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95AE-8C2F-4B40-9528-EED8CCD76727}"/>
              </a:ext>
            </a:extLst>
          </p:cNvPr>
          <p:cNvSpPr txBox="1">
            <a:spLocks noGrp="1"/>
          </p:cNvSpPr>
          <p:nvPr>
            <p:ph type="title"/>
          </p:nvPr>
        </p:nvSpPr>
        <p:spPr>
          <a:xfrm>
            <a:off x="1205700" y="261434"/>
            <a:ext cx="7886700" cy="1325559"/>
          </a:xfrm>
          <a:prstGeom prst="rect">
            <a:avLst/>
          </a:prstGeom>
          <a:noFill/>
          <a:ln>
            <a:noFill/>
          </a:ln>
        </p:spPr>
        <p:txBody>
          <a:bodyPr vert="horz" wrap="square" lIns="91440" tIns="45720" rIns="91440" bIns="45720" anchor="ctr" anchorCtr="1" compatLnSpc="1">
            <a:normAutofit/>
          </a:bodyPr>
          <a:lstStyle/>
          <a:p>
            <a:pPr lvl="0"/>
            <a:r>
              <a:rPr lang="en-GB" dirty="0"/>
              <a:t>A retweeted B</a:t>
            </a:r>
            <a:endParaRPr lang="en-US" dirty="0"/>
          </a:p>
        </p:txBody>
      </p:sp>
      <p:pic>
        <p:nvPicPr>
          <p:cNvPr id="3" name="Content Placeholder 3">
            <a:extLst>
              <a:ext uri="{FF2B5EF4-FFF2-40B4-BE49-F238E27FC236}">
                <a16:creationId xmlns:a16="http://schemas.microsoft.com/office/drawing/2014/main" id="{BF6B9E9D-B676-4900-9CCE-4E17C06BD02A}"/>
              </a:ext>
            </a:extLst>
          </p:cNvPr>
          <p:cNvPicPr>
            <a:picLocks noGrp="1" noChangeAspect="1"/>
          </p:cNvPicPr>
          <p:nvPr>
            <p:ph idx="1"/>
          </p:nvPr>
        </p:nvPicPr>
        <p:blipFill>
          <a:blip r:embed="rId2"/>
          <a:stretch>
            <a:fillRect/>
          </a:stretch>
        </p:blipFill>
        <p:spPr>
          <a:xfrm>
            <a:off x="3076535" y="1763484"/>
            <a:ext cx="4145030" cy="397827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56CA-2A2A-44A4-864E-E274FF851D63}"/>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en-GB"/>
              <a:t>Statistics of Network</a:t>
            </a:r>
            <a:endParaRPr lang="en-US"/>
          </a:p>
        </p:txBody>
      </p:sp>
      <p:sp>
        <p:nvSpPr>
          <p:cNvPr id="3" name="Content Placeholder 2">
            <a:extLst>
              <a:ext uri="{FF2B5EF4-FFF2-40B4-BE49-F238E27FC236}">
                <a16:creationId xmlns:a16="http://schemas.microsoft.com/office/drawing/2014/main" id="{4616ABDC-C8FD-418B-891A-880A3C2B4D76}"/>
              </a:ext>
            </a:extLst>
          </p:cNvPr>
          <p:cNvSpPr txBox="1">
            <a:spLocks noGrp="1"/>
          </p:cNvSpPr>
          <p:nvPr>
            <p:ph idx="1"/>
          </p:nvPr>
        </p:nvSpPr>
        <p:spPr>
          <a:xfrm>
            <a:off x="2598852" y="1882188"/>
            <a:ext cx="7886700" cy="3978270"/>
          </a:xfrm>
        </p:spPr>
        <p:txBody>
          <a:bodyPr/>
          <a:lstStyle/>
          <a:p>
            <a:pPr lvl="0"/>
            <a:r>
              <a:rPr lang="en-GB" dirty="0"/>
              <a:t>Number of edges  -437</a:t>
            </a:r>
          </a:p>
          <a:p>
            <a:pPr lvl="0"/>
            <a:r>
              <a:rPr lang="en-GB" dirty="0"/>
              <a:t>Number of Vertices- 527</a:t>
            </a:r>
          </a:p>
          <a:p>
            <a:pPr lvl="0"/>
            <a:r>
              <a:rPr lang="en-GB" dirty="0"/>
              <a:t>Centralization-0.037492</a:t>
            </a:r>
          </a:p>
          <a:p>
            <a:pPr lvl="0"/>
            <a:r>
              <a:rPr lang="en-GB" dirty="0"/>
              <a:t>Betweenness Centrality</a:t>
            </a:r>
          </a:p>
          <a:p>
            <a:pPr lvl="0"/>
            <a:r>
              <a:rPr lang="en-GB" dirty="0"/>
              <a:t>Closeness Centrality</a:t>
            </a:r>
          </a:p>
          <a:p>
            <a:pPr lvl="0"/>
            <a:r>
              <a:rPr lang="en-GB" dirty="0"/>
              <a:t>Eigenvector Centrality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Espace réservé du contenu 2">
            <a:extLst>
              <a:ext uri="{FF2B5EF4-FFF2-40B4-BE49-F238E27FC236}">
                <a16:creationId xmlns:a16="http://schemas.microsoft.com/office/drawing/2014/main" id="{29ECF28A-BD33-4067-8410-67F414B080E5}"/>
              </a:ext>
            </a:extLst>
          </p:cNvPr>
          <p:cNvSpPr txBox="1">
            <a:spLocks noGrp="1"/>
          </p:cNvSpPr>
          <p:nvPr>
            <p:ph idx="1"/>
          </p:nvPr>
        </p:nvSpPr>
        <p:spPr>
          <a:xfrm>
            <a:off x="628650" y="1822994"/>
            <a:ext cx="7886700" cy="3978270"/>
          </a:xfrm>
        </p:spPr>
        <p:txBody>
          <a:bodyPr>
            <a:normAutofit fontScale="85000" lnSpcReduction="10000"/>
          </a:bodyPr>
          <a:lstStyle/>
          <a:p>
            <a:pPr lvl="0"/>
            <a:r>
              <a:rPr lang="fr-FR" dirty="0"/>
              <a:t>The Twitter </a:t>
            </a:r>
            <a:r>
              <a:rPr lang="fr-FR" dirty="0" err="1"/>
              <a:t>is</a:t>
            </a:r>
            <a:r>
              <a:rPr lang="fr-FR" dirty="0"/>
              <a:t> web site interface, Short message Service (SMS) and mobile </a:t>
            </a:r>
            <a:r>
              <a:rPr lang="fr-FR" dirty="0" err="1"/>
              <a:t>device</a:t>
            </a:r>
            <a:r>
              <a:rPr lang="fr-FR" dirty="0"/>
              <a:t> application software (App).  </a:t>
            </a:r>
          </a:p>
          <a:p>
            <a:pPr lvl="0"/>
            <a:r>
              <a:rPr lang="fr-FR" dirty="0"/>
              <a:t>The Game of Thrones </a:t>
            </a:r>
            <a:r>
              <a:rPr lang="fr-FR" dirty="0" err="1"/>
              <a:t>is</a:t>
            </a:r>
            <a:r>
              <a:rPr lang="fr-FR" dirty="0"/>
              <a:t> an American fantasy </a:t>
            </a:r>
            <a:r>
              <a:rPr lang="fr-FR" dirty="0" err="1"/>
              <a:t>drama</a:t>
            </a:r>
            <a:r>
              <a:rPr lang="fr-FR" dirty="0"/>
              <a:t> </a:t>
            </a:r>
            <a:r>
              <a:rPr lang="fr-FR" dirty="0" err="1"/>
              <a:t>television</a:t>
            </a:r>
            <a:r>
              <a:rPr lang="fr-FR" dirty="0"/>
              <a:t> </a:t>
            </a:r>
            <a:r>
              <a:rPr lang="fr-FR" dirty="0" err="1"/>
              <a:t>series</a:t>
            </a:r>
            <a:r>
              <a:rPr lang="fr-FR" dirty="0"/>
              <a:t>, </a:t>
            </a:r>
            <a:r>
              <a:rPr lang="fr-FR" dirty="0" err="1"/>
              <a:t>which</a:t>
            </a:r>
            <a:r>
              <a:rPr lang="fr-FR" dirty="0"/>
              <a:t> </a:t>
            </a:r>
            <a:r>
              <a:rPr lang="fr-FR" dirty="0" err="1"/>
              <a:t>is</a:t>
            </a:r>
            <a:r>
              <a:rPr lang="fr-FR" dirty="0"/>
              <a:t> </a:t>
            </a:r>
            <a:r>
              <a:rPr lang="fr-FR" dirty="0" err="1"/>
              <a:t>adaption</a:t>
            </a:r>
            <a:r>
              <a:rPr lang="fr-FR" dirty="0"/>
              <a:t> </a:t>
            </a:r>
            <a:r>
              <a:rPr lang="fr-FR" dirty="0" err="1"/>
              <a:t>song</a:t>
            </a:r>
            <a:r>
              <a:rPr lang="fr-FR" dirty="0"/>
              <a:t> of </a:t>
            </a:r>
            <a:r>
              <a:rPr lang="fr-FR" dirty="0" err="1"/>
              <a:t>Ice</a:t>
            </a:r>
            <a:r>
              <a:rPr lang="fr-FR" dirty="0"/>
              <a:t> and </a:t>
            </a:r>
            <a:r>
              <a:rPr lang="fr-FR" dirty="0" err="1"/>
              <a:t>Fire</a:t>
            </a:r>
            <a:r>
              <a:rPr lang="fr-FR" dirty="0"/>
              <a:t>. It </a:t>
            </a:r>
            <a:r>
              <a:rPr lang="fr-FR" dirty="0" err="1"/>
              <a:t>is</a:t>
            </a:r>
            <a:r>
              <a:rPr lang="fr-FR" dirty="0"/>
              <a:t> </a:t>
            </a:r>
            <a:r>
              <a:rPr lang="fr-FR" dirty="0" err="1"/>
              <a:t>based</a:t>
            </a:r>
            <a:r>
              <a:rPr lang="fr-FR" dirty="0"/>
              <a:t> on George R.R </a:t>
            </a:r>
            <a:r>
              <a:rPr lang="fr-FR" dirty="0" err="1"/>
              <a:t>Martin’s</a:t>
            </a:r>
            <a:r>
              <a:rPr lang="fr-FR" dirty="0"/>
              <a:t> </a:t>
            </a:r>
            <a:r>
              <a:rPr lang="fr-FR" dirty="0" err="1"/>
              <a:t>series</a:t>
            </a:r>
            <a:r>
              <a:rPr lang="fr-FR" dirty="0"/>
              <a:t> of fantasy </a:t>
            </a:r>
            <a:r>
              <a:rPr lang="fr-FR" dirty="0" err="1"/>
              <a:t>novel</a:t>
            </a:r>
            <a:r>
              <a:rPr lang="fr-FR" dirty="0"/>
              <a:t>. </a:t>
            </a:r>
          </a:p>
          <a:p>
            <a:pPr lvl="0"/>
            <a:r>
              <a:rPr lang="fr-FR" dirty="0"/>
              <a:t>The first part </a:t>
            </a:r>
            <a:r>
              <a:rPr lang="fr-FR" dirty="0" err="1"/>
              <a:t>they</a:t>
            </a:r>
            <a:r>
              <a:rPr lang="fr-FR" dirty="0"/>
              <a:t> </a:t>
            </a:r>
            <a:r>
              <a:rPr lang="fr-FR" dirty="0" err="1"/>
              <a:t>released</a:t>
            </a:r>
            <a:r>
              <a:rPr lang="fr-FR" dirty="0"/>
              <a:t> 2011 for United </a:t>
            </a:r>
            <a:r>
              <a:rPr lang="fr-FR" dirty="0" err="1"/>
              <a:t>Kingdom</a:t>
            </a:r>
            <a:r>
              <a:rPr lang="fr-FR" dirty="0"/>
              <a:t>, Canada, Malta, Morocco, Spain and the </a:t>
            </a:r>
            <a:r>
              <a:rPr lang="fr-FR" dirty="0" err="1"/>
              <a:t>united</a:t>
            </a:r>
            <a:r>
              <a:rPr lang="fr-FR" dirty="0"/>
              <a:t> states. </a:t>
            </a:r>
          </a:p>
          <a:p>
            <a:pPr lvl="0"/>
            <a:r>
              <a:rPr lang="fr-FR" dirty="0"/>
              <a:t>Twitter Game of Thrones </a:t>
            </a:r>
            <a:r>
              <a:rPr lang="fr-FR" dirty="0" err="1"/>
              <a:t>is</a:t>
            </a:r>
            <a:r>
              <a:rPr lang="fr-FR" dirty="0"/>
              <a:t> </a:t>
            </a:r>
            <a:r>
              <a:rPr lang="fr-FR" dirty="0" err="1"/>
              <a:t>very</a:t>
            </a:r>
            <a:r>
              <a:rPr lang="fr-FR" dirty="0"/>
              <a:t> </a:t>
            </a:r>
            <a:r>
              <a:rPr lang="fr-FR" dirty="0" err="1"/>
              <a:t>famous</a:t>
            </a:r>
            <a:r>
              <a:rPr lang="fr-FR" dirty="0"/>
              <a:t> and </a:t>
            </a:r>
            <a:r>
              <a:rPr lang="fr-FR" dirty="0" err="1"/>
              <a:t>you</a:t>
            </a:r>
            <a:r>
              <a:rPr lang="fr-FR" dirty="0"/>
              <a:t> can </a:t>
            </a:r>
            <a:r>
              <a:rPr lang="fr-FR" dirty="0" err="1"/>
              <a:t>see</a:t>
            </a:r>
            <a:r>
              <a:rPr lang="fr-FR" dirty="0"/>
              <a:t> how </a:t>
            </a:r>
            <a:r>
              <a:rPr lang="fr-FR" dirty="0" err="1"/>
              <a:t>much</a:t>
            </a:r>
            <a:r>
              <a:rPr lang="fr-FR" dirty="0"/>
              <a:t> tweets, </a:t>
            </a:r>
            <a:r>
              <a:rPr lang="fr-FR" dirty="0" err="1"/>
              <a:t>following,followers</a:t>
            </a:r>
            <a:r>
              <a:rPr lang="fr-FR" dirty="0"/>
              <a:t>, Likes. </a:t>
            </a:r>
          </a:p>
          <a:p>
            <a:pPr lvl="0"/>
            <a:endParaRPr lang="fr-FR" dirty="0"/>
          </a:p>
        </p:txBody>
      </p:sp>
      <p:sp>
        <p:nvSpPr>
          <p:cNvPr id="4" name="Title 1">
            <a:extLst>
              <a:ext uri="{FF2B5EF4-FFF2-40B4-BE49-F238E27FC236}">
                <a16:creationId xmlns:a16="http://schemas.microsoft.com/office/drawing/2014/main" id="{E99D56D4-160D-4378-B01D-065E7B8DE150}"/>
              </a:ext>
            </a:extLst>
          </p:cNvPr>
          <p:cNvSpPr txBox="1">
            <a:spLocks/>
          </p:cNvSpPr>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ç¸å³å¾ç">
            <a:extLst>
              <a:ext uri="{FF2B5EF4-FFF2-40B4-BE49-F238E27FC236}">
                <a16:creationId xmlns:a16="http://schemas.microsoft.com/office/drawing/2014/main" id="{868F114B-5F2C-41B7-BE41-38A1E2F53A5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2058" y="94268"/>
            <a:ext cx="8804552" cy="4974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71373-AF74-49EB-8E36-E6F8277764D3}"/>
              </a:ext>
            </a:extLst>
          </p:cNvPr>
          <p:cNvSpPr txBox="1"/>
          <p:nvPr/>
        </p:nvSpPr>
        <p:spPr>
          <a:xfrm>
            <a:off x="2205872" y="1187777"/>
            <a:ext cx="5401559" cy="2123658"/>
          </a:xfrm>
          <a:prstGeom prst="rect">
            <a:avLst/>
          </a:prstGeom>
          <a:noFill/>
        </p:spPr>
        <p:txBody>
          <a:bodyPr wrap="square" rtlCol="0">
            <a:spAutoFit/>
          </a:bodyPr>
          <a:lstStyle/>
          <a:p>
            <a:r>
              <a:rPr lang="en-US" altLang="zh-CN" sz="6600" b="1" dirty="0">
                <a:solidFill>
                  <a:schemeClr val="bg1"/>
                </a:solidFill>
                <a:latin typeface="Trebuchet MS" panose="020B0603020202020204" pitchFamily="34" charset="0"/>
              </a:rPr>
              <a:t>Thank you for listening</a:t>
            </a:r>
            <a:endParaRPr lang="zh-CN" altLang="en-US" sz="66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696446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50695-8AA5-46C0-A825-43EE92521729}"/>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1" compatLnSpc="1">
            <a:normAutofit/>
          </a:bodyPr>
          <a:lstStyle/>
          <a:p>
            <a:pPr lvl="0"/>
            <a:r>
              <a:rPr lang="fr-FR" b="0"/>
              <a:t>Reference</a:t>
            </a:r>
          </a:p>
        </p:txBody>
      </p:sp>
      <p:sp>
        <p:nvSpPr>
          <p:cNvPr id="3" name="Espace réservé du contenu 2">
            <a:extLst>
              <a:ext uri="{FF2B5EF4-FFF2-40B4-BE49-F238E27FC236}">
                <a16:creationId xmlns:a16="http://schemas.microsoft.com/office/drawing/2014/main" id="{9BCE6031-A7C3-4693-924D-7E8F181A216B}"/>
              </a:ext>
            </a:extLst>
          </p:cNvPr>
          <p:cNvSpPr txBox="1">
            <a:spLocks noGrp="1"/>
          </p:cNvSpPr>
          <p:nvPr>
            <p:ph idx="1"/>
          </p:nvPr>
        </p:nvSpPr>
        <p:spPr/>
        <p:txBody>
          <a:bodyPr>
            <a:normAutofit fontScale="40000" lnSpcReduction="20000"/>
          </a:bodyPr>
          <a:lstStyle/>
          <a:p>
            <a:pPr marL="514350" lvl="0" indent="-514350">
              <a:buAutoNum type="arabicPeriod"/>
            </a:pPr>
            <a:r>
              <a:rPr lang="fr-FR"/>
              <a:t>Ho, Tin Kam (1995). Random Decision Forests(PDF). Proceedings of the 3rd International Conference on Document Analysis and Recognition, Montreal, QC, 14–16 August 1995. pp. 278–282.</a:t>
            </a:r>
          </a:p>
          <a:p>
            <a:pPr marL="0" lvl="0" indent="0" algn="just">
              <a:buAutoNum type="arabicPeriod"/>
            </a:pPr>
            <a:r>
              <a:rPr lang="fr-FR"/>
              <a:t>Ho TK (1998). "The Random Subspace Method for Constructing Decision Forests" (PDF). IEEE Transactions on Pattern Analysis and Machine Intelligence. 20 (8): 832–844. doi:10.1109/34.709601.</a:t>
            </a:r>
          </a:p>
          <a:p>
            <a:pPr marL="0" lvl="0" indent="0" algn="just">
              <a:buAutoNum type="arabicPeriod"/>
            </a:pPr>
            <a:r>
              <a:rPr lang="fr-FR"/>
              <a:t>Hastie, Trevor; Tibshirani, Robert; Friedman, Jerome (2008). The Elements of Statistical Learning (2nd ed.). Springer. ISBN 0-387-95284-5.</a:t>
            </a:r>
          </a:p>
          <a:p>
            <a:pPr marL="0" lvl="0" indent="0" algn="just">
              <a:buAutoNum type="arabicPeriod"/>
            </a:pPr>
            <a:r>
              <a:rPr lang="fr-FR"/>
              <a:t>Kleinberg E (1990). "Stochastic Discrimination" (PDF). Annals of Mathematics and Artificial Intelligence. 1 (1-4): 207–239. doi:10.1007/BF01531079.</a:t>
            </a:r>
          </a:p>
          <a:p>
            <a:pPr marL="0" lvl="0" indent="0" algn="just">
              <a:buAutoNum type="arabicPeriod"/>
            </a:pPr>
            <a:r>
              <a:rPr lang="fr-FR"/>
              <a:t>http://blog.sciencenet.cn/blog-397960-666113.html </a:t>
            </a:r>
          </a:p>
          <a:p>
            <a:pPr marL="0" lvl="0" indent="0" algn="just">
              <a:buAutoNum type="arabicPeriod"/>
            </a:pPr>
            <a:r>
              <a:rPr lang="fr-FR"/>
              <a:t>https://cran.r-project.org/web/packages/RTextTools/RTextTools.pdf</a:t>
            </a:r>
          </a:p>
          <a:p>
            <a:pPr marL="0" lvl="0" indent="0" algn="just">
              <a:buAutoNum type="arabicPeriod"/>
            </a:pPr>
            <a:r>
              <a:rPr lang="fr-FR"/>
              <a:t>P. Bickel and K. Doksum. Mathematical Statistics. Prentice Hall, 2000. </a:t>
            </a:r>
          </a:p>
          <a:p>
            <a:pPr marL="0" lvl="0" indent="0" algn="just">
              <a:buAutoNum type="arabicPeriod"/>
            </a:pPr>
            <a:r>
              <a:rPr lang="fr-FR"/>
              <a:t>D. Blei and M. Jordan. Modeling annotated data. In SIGIR, pages 127–134. ACM Press, 2003.</a:t>
            </a:r>
          </a:p>
          <a:p>
            <a:pPr marL="0" lvl="0" indent="0" algn="just">
              <a:buAutoNum type="arabicPeriod"/>
            </a:pPr>
            <a:r>
              <a:rPr lang="fr-FR"/>
              <a:t>D. Blei and J. McAuliffe. Supervised topic models. In preparation, 2007.</a:t>
            </a:r>
          </a:p>
          <a:p>
            <a:pPr marL="0" lvl="0" indent="0" algn="just">
              <a:buAutoNum type="arabicPeriod"/>
            </a:pPr>
            <a:r>
              <a:rPr lang="fr-FR"/>
              <a:t>Breiman, Leo. Bagging predictors. Machine Learning. 1996, 24 (2): 123–140. doi:10.1007/BF00058655. CiteSeerX: 10.1.1.32.9399.</a:t>
            </a:r>
          </a:p>
          <a:p>
            <a:pPr marL="0" lvl="0" indent="0" algn="just">
              <a:buAutoNum type="arabicPeriod"/>
            </a:pPr>
            <a:r>
              <a:rPr lang="fr-FR"/>
              <a:t>Alfaro, E., Gámez, M. and García, N. adabag: An R package for classification with AdaBoost.M1, AdaBoost-SAMME and Bagging. 2012.</a:t>
            </a:r>
          </a:p>
          <a:p>
            <a:pPr lvl="0"/>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026C70-765F-487F-BE76-B86A24898858}"/>
              </a:ext>
            </a:extLst>
          </p:cNvPr>
          <p:cNvSpPr>
            <a:spLocks noGrp="1"/>
          </p:cNvSpPr>
          <p:nvPr>
            <p:ph idx="1"/>
          </p:nvPr>
        </p:nvSpPr>
        <p:spPr/>
        <p:txBody>
          <a:bodyPr>
            <a:normAutofit fontScale="55000" lnSpcReduction="20000"/>
          </a:bodyPr>
          <a:lstStyle/>
          <a:p>
            <a:pPr algn="just"/>
            <a:r>
              <a:rPr lang="en-US" dirty="0"/>
              <a:t>The primary target audience for the campaign are 24-44 year </a:t>
            </a:r>
            <a:r>
              <a:rPr lang="en-US" dirty="0" err="1"/>
              <a:t>olds</a:t>
            </a:r>
            <a:r>
              <a:rPr lang="en-US" dirty="0"/>
              <a:t> described as</a:t>
            </a:r>
          </a:p>
          <a:p>
            <a:pPr marL="0" indent="0" algn="just">
              <a:buNone/>
            </a:pPr>
            <a:r>
              <a:rPr lang="en-US" b="1" dirty="0"/>
              <a:t>    “Educated, technology dependent, always on the move”</a:t>
            </a:r>
          </a:p>
          <a:p>
            <a:r>
              <a:rPr lang="en-US" dirty="0"/>
              <a:t>This information is based on Kantar Media’s TGI database where the index was</a:t>
            </a:r>
          </a:p>
          <a:p>
            <a:pPr marL="0" indent="0">
              <a:buNone/>
            </a:pPr>
            <a:r>
              <a:rPr lang="en-US" dirty="0"/>
              <a:t>    greater than </a:t>
            </a:r>
            <a:r>
              <a:rPr lang="en-US" b="1" dirty="0"/>
              <a:t>120 </a:t>
            </a:r>
            <a:r>
              <a:rPr lang="en-US" dirty="0"/>
              <a:t>for demographics, psychographics and geographic specifically for</a:t>
            </a:r>
          </a:p>
          <a:p>
            <a:pPr marL="0" indent="0">
              <a:buNone/>
            </a:pPr>
            <a:r>
              <a:rPr lang="en-US" dirty="0"/>
              <a:t>    Sky Atlantic customers who purchase Blu-Ray/DVDs and watch Game of Thrones.</a:t>
            </a:r>
          </a:p>
          <a:p>
            <a:pPr marL="0" indent="0">
              <a:buNone/>
            </a:pPr>
            <a:r>
              <a:rPr lang="en-US" dirty="0"/>
              <a:t>    Adopting an integrated approach, the best way to advertise to this audience, will</a:t>
            </a:r>
          </a:p>
          <a:p>
            <a:pPr marL="0" indent="0">
              <a:buNone/>
            </a:pPr>
            <a:r>
              <a:rPr lang="en-US" dirty="0"/>
              <a:t>    be through the means of:</a:t>
            </a:r>
          </a:p>
          <a:p>
            <a:pPr marL="0" indent="0">
              <a:buNone/>
            </a:pPr>
            <a:endParaRPr lang="en-US" dirty="0"/>
          </a:p>
          <a:p>
            <a:pPr lvl="1"/>
            <a:r>
              <a:rPr lang="en-US" sz="2900" dirty="0"/>
              <a:t>Advertising (Online, OOH, traditional)</a:t>
            </a:r>
          </a:p>
          <a:p>
            <a:pPr lvl="1"/>
            <a:r>
              <a:rPr lang="en-US" sz="2900" dirty="0"/>
              <a:t>Social Media</a:t>
            </a:r>
          </a:p>
          <a:p>
            <a:pPr lvl="1"/>
            <a:r>
              <a:rPr lang="en-US" sz="2900" dirty="0"/>
              <a:t>Public Relations</a:t>
            </a:r>
          </a:p>
          <a:p>
            <a:pPr lvl="1"/>
            <a:r>
              <a:rPr lang="en-US" sz="2900" dirty="0"/>
              <a:t>Direct Marketing</a:t>
            </a:r>
          </a:p>
        </p:txBody>
      </p:sp>
      <p:sp>
        <p:nvSpPr>
          <p:cNvPr id="4" name="Title 1">
            <a:extLst>
              <a:ext uri="{FF2B5EF4-FFF2-40B4-BE49-F238E27FC236}">
                <a16:creationId xmlns:a16="http://schemas.microsoft.com/office/drawing/2014/main" id="{CDE083AD-7DBE-43E1-988D-9EB07FC131A5}"/>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Target Audience</a:t>
            </a:r>
          </a:p>
        </p:txBody>
      </p:sp>
    </p:spTree>
    <p:extLst>
      <p:ext uri="{BB962C8B-B14F-4D97-AF65-F5344CB8AC3E}">
        <p14:creationId xmlns:p14="http://schemas.microsoft.com/office/powerpoint/2010/main" val="224567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74A3E-C593-4510-A4D6-454D61EE0EB4}"/>
              </a:ext>
            </a:extLst>
          </p:cNvPr>
          <p:cNvSpPr>
            <a:spLocks noGrp="1"/>
          </p:cNvSpPr>
          <p:nvPr>
            <p:ph idx="1"/>
          </p:nvPr>
        </p:nvSpPr>
        <p:spPr/>
        <p:txBody>
          <a:bodyPr>
            <a:normAutofit lnSpcReduction="10000"/>
          </a:bodyPr>
          <a:lstStyle/>
          <a:p>
            <a:pPr marL="0" indent="0" algn="ctr">
              <a:buNone/>
            </a:pPr>
            <a:r>
              <a:rPr lang="en-US" dirty="0"/>
              <a:t>Advertising</a:t>
            </a:r>
          </a:p>
          <a:p>
            <a:pPr marL="0" indent="0">
              <a:buNone/>
            </a:pPr>
            <a:r>
              <a:rPr lang="en-US" dirty="0"/>
              <a:t>• Broadcast (7th March – 21st March)</a:t>
            </a:r>
          </a:p>
          <a:p>
            <a:pPr marL="0" indent="0">
              <a:buNone/>
            </a:pPr>
            <a:r>
              <a:rPr lang="en-US" dirty="0"/>
              <a:t>• Print (7Th March – 21st March)</a:t>
            </a:r>
          </a:p>
          <a:p>
            <a:pPr marL="0" indent="0">
              <a:buNone/>
            </a:pPr>
            <a:r>
              <a:rPr lang="en-US" dirty="0"/>
              <a:t>• Online (7Th March – 28th March)</a:t>
            </a:r>
          </a:p>
          <a:p>
            <a:pPr marL="0" indent="0">
              <a:buNone/>
            </a:pPr>
            <a:r>
              <a:rPr lang="en-US" dirty="0"/>
              <a:t>• OOH (7th March – 28th March)</a:t>
            </a:r>
          </a:p>
          <a:p>
            <a:pPr marL="0" indent="0" algn="ctr">
              <a:buNone/>
            </a:pPr>
            <a:r>
              <a:rPr lang="en-US" dirty="0"/>
              <a:t>Direct Marketing</a:t>
            </a:r>
          </a:p>
          <a:p>
            <a:pPr marL="0" indent="0">
              <a:buNone/>
            </a:pPr>
            <a:r>
              <a:rPr lang="en-US" dirty="0"/>
              <a:t>• HBO mailing list (7th March and 14th March)</a:t>
            </a:r>
          </a:p>
          <a:p>
            <a:pPr marL="0" indent="0">
              <a:buNone/>
            </a:pPr>
            <a:r>
              <a:rPr lang="en-US" dirty="0"/>
              <a:t>• Retail outlets (11th March)</a:t>
            </a:r>
          </a:p>
        </p:txBody>
      </p:sp>
      <p:sp>
        <p:nvSpPr>
          <p:cNvPr id="3" name="Title 1">
            <a:extLst>
              <a:ext uri="{FF2B5EF4-FFF2-40B4-BE49-F238E27FC236}">
                <a16:creationId xmlns:a16="http://schemas.microsoft.com/office/drawing/2014/main" id="{5235E043-D427-48FE-9014-DC390A6D3473}"/>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Promotional campaign and</a:t>
            </a:r>
          </a:p>
          <a:p>
            <a:r>
              <a:rPr lang="en-US" dirty="0"/>
              <a:t>strategy</a:t>
            </a:r>
          </a:p>
        </p:txBody>
      </p:sp>
    </p:spTree>
    <p:extLst>
      <p:ext uri="{BB962C8B-B14F-4D97-AF65-F5344CB8AC3E}">
        <p14:creationId xmlns:p14="http://schemas.microsoft.com/office/powerpoint/2010/main" val="8550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D9B50E-D682-4267-8D86-28F7CAA70444}"/>
              </a:ext>
            </a:extLst>
          </p:cNvPr>
          <p:cNvSpPr>
            <a:spLocks noGrp="1"/>
          </p:cNvSpPr>
          <p:nvPr>
            <p:ph idx="1"/>
          </p:nvPr>
        </p:nvSpPr>
        <p:spPr/>
        <p:txBody>
          <a:bodyPr>
            <a:normAutofit lnSpcReduction="10000"/>
          </a:bodyPr>
          <a:lstStyle/>
          <a:p>
            <a:pPr marL="0" indent="0" algn="ctr">
              <a:buNone/>
            </a:pPr>
            <a:r>
              <a:rPr lang="en-US" dirty="0"/>
              <a:t>Social Media</a:t>
            </a:r>
          </a:p>
          <a:p>
            <a:pPr marL="0" indent="0">
              <a:buNone/>
            </a:pPr>
            <a:r>
              <a:rPr lang="en-US" dirty="0"/>
              <a:t>• Snapchat (7th March – 21st March)</a:t>
            </a:r>
          </a:p>
          <a:p>
            <a:pPr marL="0" indent="0">
              <a:buNone/>
            </a:pPr>
            <a:r>
              <a:rPr lang="en-US" dirty="0"/>
              <a:t>• Buzzfeed (7th March – 14th March)</a:t>
            </a:r>
          </a:p>
          <a:p>
            <a:pPr marL="0" indent="0">
              <a:buNone/>
            </a:pPr>
            <a:r>
              <a:rPr lang="en-US" dirty="0"/>
              <a:t>• Facebook (14th March – 28th March)</a:t>
            </a:r>
          </a:p>
          <a:p>
            <a:pPr marL="0" indent="0">
              <a:buNone/>
            </a:pPr>
            <a:r>
              <a:rPr lang="en-US" dirty="0"/>
              <a:t>• Twitter (14th March – 28th March)</a:t>
            </a:r>
          </a:p>
          <a:p>
            <a:pPr marL="0" indent="0" algn="ctr">
              <a:buNone/>
            </a:pPr>
            <a:r>
              <a:rPr lang="en-US" dirty="0"/>
              <a:t>Public Relations</a:t>
            </a:r>
          </a:p>
          <a:p>
            <a:pPr marL="0" indent="0">
              <a:buNone/>
            </a:pPr>
            <a:r>
              <a:rPr lang="en-US" dirty="0"/>
              <a:t>• O2 arena (7th March – 13th March)</a:t>
            </a:r>
          </a:p>
          <a:p>
            <a:pPr marL="0" indent="0">
              <a:buNone/>
            </a:pPr>
            <a:r>
              <a:rPr lang="en-US" dirty="0"/>
              <a:t>• Madame Tussauds (14th March)</a:t>
            </a:r>
          </a:p>
        </p:txBody>
      </p:sp>
      <p:sp>
        <p:nvSpPr>
          <p:cNvPr id="3" name="Title 1">
            <a:extLst>
              <a:ext uri="{FF2B5EF4-FFF2-40B4-BE49-F238E27FC236}">
                <a16:creationId xmlns:a16="http://schemas.microsoft.com/office/drawing/2014/main" id="{8806E8F7-3548-468F-B423-8972FD168C68}"/>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Promotional campaign and</a:t>
            </a:r>
          </a:p>
          <a:p>
            <a:r>
              <a:rPr lang="en-US" dirty="0"/>
              <a:t>strategy</a:t>
            </a:r>
          </a:p>
        </p:txBody>
      </p:sp>
    </p:spTree>
    <p:extLst>
      <p:ext uri="{BB962C8B-B14F-4D97-AF65-F5344CB8AC3E}">
        <p14:creationId xmlns:p14="http://schemas.microsoft.com/office/powerpoint/2010/main" val="256462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0DF701-DFEF-4068-B8F2-78D6C02D1A6D}"/>
              </a:ext>
            </a:extLst>
          </p:cNvPr>
          <p:cNvSpPr>
            <a:spLocks noGrp="1"/>
          </p:cNvSpPr>
          <p:nvPr>
            <p:ph idx="1"/>
          </p:nvPr>
        </p:nvSpPr>
        <p:spPr/>
        <p:txBody>
          <a:bodyPr>
            <a:normAutofit lnSpcReduction="10000"/>
          </a:bodyPr>
          <a:lstStyle/>
          <a:p>
            <a:pPr marL="0" indent="0" algn="ctr">
              <a:buNone/>
            </a:pPr>
            <a:r>
              <a:rPr lang="en-US" dirty="0"/>
              <a:t>Pricing strategy</a:t>
            </a:r>
          </a:p>
          <a:p>
            <a:r>
              <a:rPr lang="en-US" dirty="0"/>
              <a:t>The pricing strategy for the campaign will adopt a psychological pricing approach which will be based on the perceived price barriers that customers may have. </a:t>
            </a:r>
          </a:p>
          <a:p>
            <a:r>
              <a:rPr lang="en-US" dirty="0"/>
              <a:t>The pricing will be as followed:</a:t>
            </a:r>
          </a:p>
          <a:p>
            <a:pPr marL="0" indent="0">
              <a:buNone/>
            </a:pPr>
            <a:r>
              <a:rPr lang="en-US" dirty="0"/>
              <a:t>• Standard DVD - £24.99</a:t>
            </a:r>
          </a:p>
          <a:p>
            <a:pPr marL="0" indent="0">
              <a:buNone/>
            </a:pPr>
            <a:r>
              <a:rPr lang="en-US" dirty="0"/>
              <a:t>• Blu-Ray DVD - £29.99</a:t>
            </a:r>
          </a:p>
          <a:p>
            <a:pPr marL="0" indent="0">
              <a:buNone/>
            </a:pPr>
            <a:r>
              <a:rPr lang="en-US" dirty="0"/>
              <a:t>• Seasons 1-5 Box set range from £70-£100</a:t>
            </a:r>
          </a:p>
        </p:txBody>
      </p:sp>
      <p:sp>
        <p:nvSpPr>
          <p:cNvPr id="3" name="Title 1">
            <a:extLst>
              <a:ext uri="{FF2B5EF4-FFF2-40B4-BE49-F238E27FC236}">
                <a16:creationId xmlns:a16="http://schemas.microsoft.com/office/drawing/2014/main" id="{5FB12CC2-A7BE-4FF8-B490-E0DEE8FF2C36}"/>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Price and distribution</a:t>
            </a:r>
          </a:p>
        </p:txBody>
      </p:sp>
    </p:spTree>
    <p:extLst>
      <p:ext uri="{BB962C8B-B14F-4D97-AF65-F5344CB8AC3E}">
        <p14:creationId xmlns:p14="http://schemas.microsoft.com/office/powerpoint/2010/main" val="125095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BE928E-C99B-4725-94A5-3C2C03166577}"/>
              </a:ext>
            </a:extLst>
          </p:cNvPr>
          <p:cNvSpPr>
            <a:spLocks noGrp="1"/>
          </p:cNvSpPr>
          <p:nvPr>
            <p:ph idx="1"/>
          </p:nvPr>
        </p:nvSpPr>
        <p:spPr>
          <a:xfrm>
            <a:off x="628650" y="1517712"/>
            <a:ext cx="7886700" cy="3978270"/>
          </a:xfrm>
        </p:spPr>
        <p:txBody>
          <a:bodyPr>
            <a:normAutofit fontScale="85000" lnSpcReduction="20000"/>
          </a:bodyPr>
          <a:lstStyle/>
          <a:p>
            <a:pPr marL="0" indent="0" algn="ctr">
              <a:buNone/>
            </a:pPr>
            <a:r>
              <a:rPr lang="en-US" dirty="0"/>
              <a:t>Online Distributors</a:t>
            </a:r>
          </a:p>
          <a:p>
            <a:pPr marL="0" indent="0">
              <a:buNone/>
            </a:pPr>
            <a:r>
              <a:rPr lang="en-US" dirty="0"/>
              <a:t>• Amazon</a:t>
            </a:r>
          </a:p>
          <a:p>
            <a:pPr marL="0" indent="0">
              <a:buNone/>
            </a:pPr>
            <a:r>
              <a:rPr lang="en-US" dirty="0"/>
              <a:t>• HBO Shop</a:t>
            </a:r>
          </a:p>
          <a:p>
            <a:pPr marL="0" indent="0">
              <a:buNone/>
            </a:pPr>
            <a:r>
              <a:rPr lang="en-US" dirty="0"/>
              <a:t>• HMV</a:t>
            </a:r>
          </a:p>
          <a:p>
            <a:pPr marL="0" indent="0">
              <a:buNone/>
            </a:pPr>
            <a:r>
              <a:rPr lang="en-US" dirty="0"/>
              <a:t>• Supermarkets (Online and Offline)</a:t>
            </a:r>
          </a:p>
          <a:p>
            <a:pPr marL="0" indent="0">
              <a:buNone/>
            </a:pPr>
            <a:r>
              <a:rPr lang="en-US" dirty="0"/>
              <a:t>• </a:t>
            </a:r>
            <a:r>
              <a:rPr lang="en-US" dirty="0" err="1"/>
              <a:t>Zavvi</a:t>
            </a:r>
            <a:endParaRPr lang="en-US" dirty="0"/>
          </a:p>
          <a:p>
            <a:pPr marL="0" indent="0" algn="ctr">
              <a:buNone/>
            </a:pPr>
            <a:r>
              <a:rPr lang="en-US" dirty="0"/>
              <a:t>Offline Distributors</a:t>
            </a:r>
          </a:p>
          <a:p>
            <a:pPr marL="0" indent="0">
              <a:buNone/>
            </a:pPr>
            <a:r>
              <a:rPr lang="en-US" dirty="0"/>
              <a:t>• HMV</a:t>
            </a:r>
          </a:p>
          <a:p>
            <a:pPr marL="0" indent="0">
              <a:buNone/>
            </a:pPr>
            <a:r>
              <a:rPr lang="en-US" dirty="0"/>
              <a:t>• Independent retailers</a:t>
            </a:r>
          </a:p>
          <a:p>
            <a:pPr marL="0" indent="0">
              <a:buNone/>
            </a:pPr>
            <a:r>
              <a:rPr lang="en-US" dirty="0"/>
              <a:t>• Argos</a:t>
            </a:r>
          </a:p>
        </p:txBody>
      </p:sp>
      <p:sp>
        <p:nvSpPr>
          <p:cNvPr id="3" name="Title 1">
            <a:extLst>
              <a:ext uri="{FF2B5EF4-FFF2-40B4-BE49-F238E27FC236}">
                <a16:creationId xmlns:a16="http://schemas.microsoft.com/office/drawing/2014/main" id="{7AAB4877-115B-4B94-8BBC-2E9097D3E5E9}"/>
              </a:ext>
            </a:extLst>
          </p:cNvPr>
          <p:cNvSpPr txBox="1">
            <a:spLocks/>
          </p:cNvSpPr>
          <p:nvPr/>
        </p:nvSpPr>
        <p:spPr>
          <a:xfrm>
            <a:off x="628650" y="197183"/>
            <a:ext cx="7886700" cy="1325559"/>
          </a:xfrm>
          <a:prstGeom prst="rect">
            <a:avLst/>
          </a:prstGeom>
          <a:noFill/>
          <a:ln>
            <a:noFill/>
          </a:ln>
        </p:spPr>
        <p:txBody>
          <a:bodyPr vert="horz" wrap="square" lIns="91440" tIns="45720" rIns="91440" bIns="45720" anchor="ctr" anchorCtr="1" compatLnSpc="1">
            <a:normAutofit/>
          </a:bodyPr>
          <a:lstStyle>
            <a:lvl1pPr marL="0" marR="0" lvl="0" indent="0" algn="ctr" defTabSz="914400" rtl="0" fontAlgn="auto" hangingPunct="1">
              <a:lnSpc>
                <a:spcPct val="90000"/>
              </a:lnSpc>
              <a:spcBef>
                <a:spcPts val="0"/>
              </a:spcBef>
              <a:spcAft>
                <a:spcPts val="0"/>
              </a:spcAft>
              <a:buNone/>
              <a:tabLst/>
              <a:defRPr lang="bs-BA" sz="4400" b="1" i="0" u="none" strike="noStrike" kern="1200" cap="none" spc="0" baseline="0">
                <a:solidFill>
                  <a:srgbClr val="F7A55B"/>
                </a:solidFill>
                <a:uFillTx/>
                <a:latin typeface="Trebuchet MS"/>
              </a:defRPr>
            </a:lvl1pPr>
          </a:lstStyle>
          <a:p>
            <a:r>
              <a:rPr lang="en-US" dirty="0"/>
              <a:t>Price and distribution</a:t>
            </a:r>
          </a:p>
        </p:txBody>
      </p:sp>
    </p:spTree>
    <p:extLst>
      <p:ext uri="{BB962C8B-B14F-4D97-AF65-F5344CB8AC3E}">
        <p14:creationId xmlns:p14="http://schemas.microsoft.com/office/powerpoint/2010/main" val="1107009807"/>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970</Words>
  <Application>Microsoft Office PowerPoint</Application>
  <PresentationFormat>On-screen Show (4:3)</PresentationFormat>
  <Paragraphs>201</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等线</vt:lpstr>
      <vt:lpstr>Arial</vt:lpstr>
      <vt:lpstr>Bookman Old Style</vt:lpstr>
      <vt:lpstr>Calibri</vt:lpstr>
      <vt:lpstr>Times New Roman</vt:lpstr>
      <vt:lpstr>Trebuchet MS</vt:lpstr>
      <vt:lpstr>Office tema</vt:lpstr>
      <vt:lpstr>      Games of Thrones Analytics Social Media Intelligence-Esc Rennes School of Business </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Extraction of Tweets Through API</vt:lpstr>
      <vt:lpstr>PowerPoint Presentation</vt:lpstr>
      <vt:lpstr>Access Key/Secret/URL</vt:lpstr>
      <vt:lpstr>Data Cleaning </vt:lpstr>
      <vt:lpstr> Sentiment Analysis </vt:lpstr>
      <vt:lpstr>PowerPoint Presentation</vt:lpstr>
      <vt:lpstr> Sentiment Analysis </vt:lpstr>
      <vt:lpstr> Sentiment Analysis </vt:lpstr>
      <vt:lpstr> Sentiment Analysis </vt:lpstr>
      <vt:lpstr>PowerPoint Presentation</vt:lpstr>
      <vt:lpstr>Classification and Accuracy</vt:lpstr>
      <vt:lpstr>Classification and Accuracy</vt:lpstr>
      <vt:lpstr>Classification and Accuracy </vt:lpstr>
      <vt:lpstr>Classification and Accuracy</vt:lpstr>
      <vt:lpstr>Classification and Accuracy </vt:lpstr>
      <vt:lpstr>The other models</vt:lpstr>
      <vt:lpstr>The other models</vt:lpstr>
      <vt:lpstr>The other models</vt:lpstr>
      <vt:lpstr>Word Tokenization</vt:lpstr>
      <vt:lpstr>Corpus Creation</vt:lpstr>
      <vt:lpstr>Term Document Matrix</vt:lpstr>
      <vt:lpstr>Word Frequency and Cloud</vt:lpstr>
      <vt:lpstr>Network of Terms</vt:lpstr>
      <vt:lpstr>Network Terminology </vt:lpstr>
      <vt:lpstr>Term Network Process</vt:lpstr>
      <vt:lpstr> Network Graph</vt:lpstr>
      <vt:lpstr>Link between users </vt:lpstr>
      <vt:lpstr>A retweeted B</vt:lpstr>
      <vt:lpstr>Statistics of Network</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of Thrones Analytics</dc:title>
  <dc:creator>Kanika SHARMA</dc:creator>
  <cp:lastModifiedBy>Muthu GOVINDHAN</cp:lastModifiedBy>
  <cp:revision>187</cp:revision>
  <dcterms:created xsi:type="dcterms:W3CDTF">2018-03-30T13:54:53Z</dcterms:created>
  <dcterms:modified xsi:type="dcterms:W3CDTF">2018-04-04T08:51:37Z</dcterms:modified>
</cp:coreProperties>
</file>